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67" r:id="rId3"/>
    <p:sldId id="266" r:id="rId4"/>
    <p:sldId id="322" r:id="rId5"/>
    <p:sldId id="280" r:id="rId6"/>
    <p:sldId id="323" r:id="rId7"/>
    <p:sldId id="265" r:id="rId8"/>
    <p:sldId id="283" r:id="rId9"/>
    <p:sldId id="269" r:id="rId10"/>
    <p:sldId id="289" r:id="rId11"/>
    <p:sldId id="287" r:id="rId12"/>
    <p:sldId id="285" r:id="rId13"/>
    <p:sldId id="288" r:id="rId14"/>
    <p:sldId id="286" r:id="rId15"/>
    <p:sldId id="284" r:id="rId16"/>
    <p:sldId id="290" r:id="rId17"/>
    <p:sldId id="274" r:id="rId18"/>
    <p:sldId id="271" r:id="rId19"/>
    <p:sldId id="272" r:id="rId20"/>
    <p:sldId id="264" r:id="rId21"/>
    <p:sldId id="293" r:id="rId22"/>
    <p:sldId id="276" r:id="rId23"/>
    <p:sldId id="294" r:id="rId24"/>
    <p:sldId id="295" r:id="rId25"/>
    <p:sldId id="296" r:id="rId26"/>
    <p:sldId id="273" r:id="rId27"/>
    <p:sldId id="300" r:id="rId28"/>
    <p:sldId id="297" r:id="rId29"/>
    <p:sldId id="291" r:id="rId30"/>
    <p:sldId id="298" r:id="rId31"/>
    <p:sldId id="299" r:id="rId32"/>
    <p:sldId id="304" r:id="rId33"/>
    <p:sldId id="301" r:id="rId34"/>
    <p:sldId id="302" r:id="rId35"/>
    <p:sldId id="303" r:id="rId36"/>
    <p:sldId id="311" r:id="rId37"/>
    <p:sldId id="313" r:id="rId38"/>
    <p:sldId id="312" r:id="rId39"/>
    <p:sldId id="314" r:id="rId40"/>
    <p:sldId id="277" r:id="rId41"/>
    <p:sldId id="318" r:id="rId42"/>
    <p:sldId id="319" r:id="rId43"/>
    <p:sldId id="316" r:id="rId44"/>
    <p:sldId id="315" r:id="rId45"/>
    <p:sldId id="325" r:id="rId46"/>
    <p:sldId id="324" r:id="rId47"/>
    <p:sldId id="307" r:id="rId48"/>
    <p:sldId id="282" r:id="rId49"/>
    <p:sldId id="30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해님" initials="이해" lastIdx="1" clrIdx="0">
    <p:extLst>
      <p:ext uri="{19B8F6BF-5375-455C-9EA6-DF929625EA0E}">
        <p15:presenceInfo xmlns:p15="http://schemas.microsoft.com/office/powerpoint/2012/main" userId="4cfba87b906739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E5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1" autoAdjust="0"/>
    <p:restoredTop sz="67801" autoAdjust="0"/>
  </p:normalViewPr>
  <p:slideViewPr>
    <p:cSldViewPr snapToGrid="0">
      <p:cViewPr varScale="1">
        <p:scale>
          <a:sx n="77" d="100"/>
          <a:sy n="77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0B3AB-D583-47DC-AF89-2F9B0E9E7F4F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3B63D-BF6C-4EA9-A1F1-55DF8B2BA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8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7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대해 구간을 짧게 나누어 나누어진 여러 구간의 데이터를 각각 푸리에 변환</a:t>
            </a:r>
            <a:r>
              <a:rPr lang="en-US" altLang="ko-KR" dirty="0"/>
              <a:t>(</a:t>
            </a:r>
            <a:r>
              <a:rPr lang="en-US" altLang="ko-KR" dirty="0" err="1"/>
              <a:t>fft</a:t>
            </a:r>
            <a:r>
              <a:rPr lang="en-US" altLang="ko-KR" dirty="0"/>
              <a:t>)</a:t>
            </a:r>
            <a:r>
              <a:rPr lang="ko-KR" altLang="en-US" dirty="0"/>
              <a:t>하는 방법</a:t>
            </a:r>
          </a:p>
          <a:p>
            <a:endParaRPr lang="ko-KR" altLang="en-US" dirty="0"/>
          </a:p>
          <a:p>
            <a:r>
              <a:rPr lang="ko-KR" altLang="en-US" dirty="0"/>
              <a:t>어떤 시간에 어떤 주파수를 가지고 있는 지 보여줌</a:t>
            </a:r>
          </a:p>
          <a:p>
            <a:endParaRPr lang="ko-KR" altLang="en-US" dirty="0"/>
          </a:p>
          <a:p>
            <a:r>
              <a:rPr lang="ko-KR" altLang="en-US" dirty="0"/>
              <a:t>신호를 윈도우 길이에 따라 분리시켜 각 구간에 대해 푸리에 변환을 진행</a:t>
            </a:r>
          </a:p>
          <a:p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frame , y</a:t>
            </a:r>
            <a:r>
              <a:rPr lang="ko-KR" altLang="en-US" dirty="0"/>
              <a:t>축 </a:t>
            </a:r>
            <a:r>
              <a:rPr lang="en-US" altLang="ko-KR" dirty="0"/>
              <a:t>: frequency, color: magnitude</a:t>
            </a:r>
          </a:p>
          <a:p>
            <a:endParaRPr lang="en-US" altLang="ko-KR" dirty="0"/>
          </a:p>
          <a:p>
            <a:r>
              <a:rPr lang="ko-KR" altLang="en-US" dirty="0"/>
              <a:t>이 시간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에 이 주파수</a:t>
            </a:r>
            <a:r>
              <a:rPr lang="en-US" altLang="ko-KR" dirty="0"/>
              <a:t>(y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이만큼</a:t>
            </a:r>
            <a:r>
              <a:rPr lang="en-US" altLang="ko-KR" dirty="0"/>
              <a:t>(color) </a:t>
            </a:r>
            <a:r>
              <a:rPr lang="ko-KR" altLang="en-US" dirty="0"/>
              <a:t>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90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 scale: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 그대로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취해서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log scale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값을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normalize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해서 표현하는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spectrogram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픽셀의 값 자체인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amplitude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decibel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적용하는 것 또한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 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 scale: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 그대로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어떤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취해서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log scale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값을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normalize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해서 표현하는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spectrogram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픽셀의 값 자체인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amplitude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decibel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적용하는 것 또한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 scale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89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39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22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0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83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61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대해 구간을 짧게 나누어 나누어진 여러 구간의 데이터를 각각 푸리에 변환</a:t>
            </a:r>
            <a:r>
              <a:rPr lang="en-US" altLang="ko-KR" dirty="0"/>
              <a:t>(</a:t>
            </a:r>
            <a:r>
              <a:rPr lang="en-US" altLang="ko-KR" dirty="0" err="1"/>
              <a:t>fft</a:t>
            </a:r>
            <a:r>
              <a:rPr lang="en-US" altLang="ko-KR" dirty="0"/>
              <a:t>)</a:t>
            </a:r>
            <a:r>
              <a:rPr lang="ko-KR" altLang="en-US" dirty="0"/>
              <a:t>하는 방법</a:t>
            </a:r>
          </a:p>
          <a:p>
            <a:endParaRPr lang="ko-KR" altLang="en-US" dirty="0"/>
          </a:p>
          <a:p>
            <a:r>
              <a:rPr lang="ko-KR" altLang="en-US" dirty="0"/>
              <a:t>어떤 시간에 어떤 주파수를 가지고 있는 지 보여줌</a:t>
            </a:r>
          </a:p>
          <a:p>
            <a:endParaRPr lang="ko-KR" altLang="en-US" dirty="0"/>
          </a:p>
          <a:p>
            <a:r>
              <a:rPr lang="ko-KR" altLang="en-US" dirty="0"/>
              <a:t>신호를 윈도우 길이에 따라 분리시켜 각 구간에 대해 푸리에 변환을 진행</a:t>
            </a:r>
          </a:p>
          <a:p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frame , y</a:t>
            </a:r>
            <a:r>
              <a:rPr lang="ko-KR" altLang="en-US" dirty="0"/>
              <a:t>축 </a:t>
            </a:r>
            <a:r>
              <a:rPr lang="en-US" altLang="ko-KR" dirty="0"/>
              <a:t>: frequency, color: magnitude</a:t>
            </a:r>
          </a:p>
          <a:p>
            <a:endParaRPr lang="en-US" altLang="ko-KR" dirty="0"/>
          </a:p>
          <a:p>
            <a:r>
              <a:rPr lang="ko-KR" altLang="en-US" dirty="0"/>
              <a:t>이 시간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에 이 주파수</a:t>
            </a:r>
            <a:r>
              <a:rPr lang="en-US" altLang="ko-KR" dirty="0"/>
              <a:t>(y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이만큼</a:t>
            </a:r>
            <a:r>
              <a:rPr lang="en-US" altLang="ko-KR" dirty="0"/>
              <a:t>(color) </a:t>
            </a:r>
            <a:r>
              <a:rPr lang="ko-KR" altLang="en-US" dirty="0"/>
              <a:t>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176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err="1"/>
              <a:t>Opencv</a:t>
            </a:r>
            <a:r>
              <a:rPr lang="ko-KR" altLang="en-US" sz="1200" dirty="0"/>
              <a:t>의 </a:t>
            </a:r>
            <a:r>
              <a:rPr lang="en-US" altLang="ko-KR" sz="1200" dirty="0"/>
              <a:t>subtract()</a:t>
            </a:r>
            <a:r>
              <a:rPr lang="ko-KR" altLang="en-US" sz="1200" dirty="0"/>
              <a:t>메소드를 사용해서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</a:t>
            </a:r>
            <a:r>
              <a:rPr lang="ko-KR" altLang="en-US" sz="1200" dirty="0"/>
              <a:t>에서 차이를 구하고 </a:t>
            </a:r>
            <a:endParaRPr lang="en-US" altLang="ko-KR" sz="1200" dirty="0"/>
          </a:p>
          <a:p>
            <a:pPr algn="ctr"/>
            <a:r>
              <a:rPr lang="ko-KR" altLang="en-US" sz="1200" dirty="0"/>
              <a:t>차이가 있는 부분에 대하여 빨간 색으로 </a:t>
            </a:r>
            <a:r>
              <a:rPr lang="en-US" altLang="ko-KR" sz="1200" dirty="0"/>
              <a:t>mask </a:t>
            </a:r>
            <a:r>
              <a:rPr lang="ko-KR" altLang="en-US" sz="1200" dirty="0"/>
              <a:t>진행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0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12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0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60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F1-Score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Precision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Recall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에 대한  가중 평균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(weighted average)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입니다</a:t>
            </a:r>
            <a:br>
              <a:rPr lang="ko-KR" altLang="en-US" dirty="0"/>
            </a:br>
            <a:endParaRPr lang="en-US" altLang="ko-KR" dirty="0"/>
          </a:p>
          <a:p>
            <a:r>
              <a:rPr lang="en-US" altLang="ko-KR" b="1" i="0" dirty="0">
                <a:solidFill>
                  <a:srgbClr val="5F6368"/>
                </a:solidFill>
                <a:effectLst/>
                <a:latin typeface="Apple SD Gothic Neo"/>
              </a:rPr>
              <a:t>AUC-PRC Precision-Recall curve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Positive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라고 예측한 것들 중에서 실제 정답과 맞으면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TP,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틀리면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FP</a:t>
            </a:r>
            <a:endParaRPr lang="en-US" altLang="ko-KR" b="1" i="0" dirty="0">
              <a:solidFill>
                <a:srgbClr val="5F6368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TP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FP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는 결국 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Positive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라고 예측한 것들의 집합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-nanumgothic"/>
              </a:rPr>
              <a:t>Prcauc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불균형한 데이터셋에 대한 성능평가 방법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x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축은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Recall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이 되고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, y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축은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Precision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이 된다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. 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그리고 그 아래의 면적이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ACU-PR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이 된다</a:t>
            </a:r>
            <a:endParaRPr lang="en-US" altLang="ko-KR" b="1" i="0" dirty="0">
              <a:solidFill>
                <a:srgbClr val="FF001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PR curve(Precision Recall curve)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는 말 그대로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'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정밀도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-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재현율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곡선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'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인데요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부터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사이의 모든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임계값에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따라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x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축을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재현율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y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축을 정밀도로 그린 그림입니다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정밀도와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재현율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모두 높을수록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그래프의 오른쪽 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좋은 모델이라고 할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ROC curve(Receiver operating characteristic)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는 모든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임계값에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따라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x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축을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(1-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특이도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축을 민감도로 그린 그림입니다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즉 실제 음성인데 양성으로 잘못 예측한 경우가 적고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(1-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특이도가 작고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),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실제 양성을 양성으로 잘 예측한 경우가 많으면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민감도가 높을수록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 </a:t>
            </a:r>
          </a:p>
          <a:p>
            <a:pPr algn="l"/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좋은 모델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그래프의 왼쪽 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이라고 할 수 있습니다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내가 사용한 알고리즘을 통해서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Positive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라고 예측한 것들 중에서 얼마나 정답을 잘 </a:t>
            </a:r>
            <a:r>
              <a:rPr lang="ko-KR" altLang="en-US" b="1" i="0" dirty="0" err="1">
                <a:solidFill>
                  <a:srgbClr val="FF0010"/>
                </a:solidFill>
                <a:effectLst/>
                <a:latin typeface="se-nanumgothic"/>
              </a:rPr>
              <a:t>맞추었는지의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 비율이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Precision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Recall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은 본래 내가 가진 실제 </a:t>
            </a:r>
            <a:r>
              <a:rPr lang="en-US" altLang="ko-KR" b="1" i="0" dirty="0">
                <a:solidFill>
                  <a:srgbClr val="FF0010"/>
                </a:solidFill>
                <a:effectLst/>
                <a:latin typeface="se-nanumgothic"/>
              </a:rPr>
              <a:t>Positive 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중에서 얼마나 내 알고리즘이 진짜를 잘 </a:t>
            </a:r>
            <a:r>
              <a:rPr lang="ko-KR" altLang="en-US" b="1" i="0" dirty="0" err="1">
                <a:solidFill>
                  <a:srgbClr val="FF0010"/>
                </a:solidFill>
                <a:effectLst/>
                <a:latin typeface="se-nanumgothic"/>
              </a:rPr>
              <a:t>찾았는지의</a:t>
            </a:r>
            <a:r>
              <a:rPr lang="ko-KR" altLang="en-US" b="1" i="0" dirty="0">
                <a:solidFill>
                  <a:srgbClr val="FF0010"/>
                </a:solidFill>
                <a:effectLst/>
                <a:latin typeface="se-nanumgothic"/>
              </a:rPr>
              <a:t> 비율을 의미한다</a:t>
            </a:r>
            <a:endParaRPr lang="en-US" altLang="ko-KR" b="1" i="0" dirty="0">
              <a:solidFill>
                <a:srgbClr val="FF0010"/>
              </a:solidFill>
              <a:effectLst/>
              <a:latin typeface="se-nanumgothic"/>
            </a:endParaRPr>
          </a:p>
          <a:p>
            <a:endParaRPr lang="en-US" altLang="ko-KR" b="1" i="0" dirty="0">
              <a:solidFill>
                <a:srgbClr val="FF0010"/>
              </a:solidFill>
              <a:effectLst/>
              <a:latin typeface="se-nanumgothic"/>
            </a:endParaRPr>
          </a:p>
          <a:p>
            <a:pPr algn="l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- PR curve AUC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를 사용하는 경우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데이터가 불균형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할때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양성 클래스를 탐지하는 중요도가 음성 클래스를 탐지하는 중요도보다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Noto Sans KR"/>
              </a:rPr>
              <a:t>높을때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(ex.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암 환자 진단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</a:p>
          <a:p>
            <a:pPr algn="l"/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b="1" i="0" dirty="0">
                <a:solidFill>
                  <a:srgbClr val="666666"/>
                </a:solidFill>
                <a:effectLst/>
                <a:latin typeface="Noto Sans KR"/>
              </a:rPr>
              <a:t>- ROC curve AUC</a:t>
            </a:r>
            <a:r>
              <a:rPr lang="ko-KR" altLang="en-US" b="1" i="0" dirty="0">
                <a:solidFill>
                  <a:srgbClr val="666666"/>
                </a:solidFill>
                <a:effectLst/>
                <a:latin typeface="Noto Sans KR"/>
              </a:rPr>
              <a:t>를 사용하는 경우</a:t>
            </a:r>
            <a:endParaRPr lang="ko-KR" altLang="en-US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데이터가 균형일때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양성 클래스 탐지와 음성 클래스 탐지의 중요도가 비슷할 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(ex.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개와 고양이 분류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)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82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08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8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</a:t>
            </a:r>
            <a:r>
              <a:rPr lang="en-US" altLang="ko-KR" dirty="0"/>
              <a:t>: </a:t>
            </a:r>
            <a:r>
              <a:rPr lang="ko-KR" altLang="en-US" dirty="0" err="1"/>
              <a:t>프라블럼</a:t>
            </a:r>
            <a:r>
              <a:rPr lang="ko-KR" altLang="en-US" dirty="0"/>
              <a:t> </a:t>
            </a:r>
            <a:r>
              <a:rPr lang="ko-KR" altLang="en-US" dirty="0" err="1"/>
              <a:t>컴플렉시티</a:t>
            </a:r>
            <a:r>
              <a:rPr lang="ko-KR" altLang="en-US" dirty="0"/>
              <a:t> 보다 모델 </a:t>
            </a:r>
            <a:r>
              <a:rPr lang="ko-KR" altLang="en-US" dirty="0" err="1"/>
              <a:t>컴플렉시가</a:t>
            </a:r>
            <a:r>
              <a:rPr lang="ko-KR" altLang="en-US" dirty="0"/>
              <a:t> 높음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볼때만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채널로 하고 원채널로 하겠다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954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안한거</a:t>
            </a:r>
            <a:r>
              <a:rPr lang="ko-KR" altLang="en-US" dirty="0"/>
              <a:t> 돌리기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어그멘테이션</a:t>
            </a:r>
            <a:r>
              <a:rPr lang="ko-KR" altLang="en-US" dirty="0"/>
              <a:t> 진행 해서 </a:t>
            </a:r>
            <a:r>
              <a:rPr lang="en-US" altLang="ko-KR" dirty="0" err="1"/>
              <a:t>npy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조금 더 모델을 수정</a:t>
            </a:r>
            <a:endParaRPr lang="en-US" altLang="ko-KR" dirty="0"/>
          </a:p>
          <a:p>
            <a:r>
              <a:rPr lang="ko-KR" altLang="en-US" dirty="0"/>
              <a:t>수렴이 빨리 된다는 것을 주장 </a:t>
            </a:r>
            <a:r>
              <a:rPr lang="ko-KR" altLang="en-US" dirty="0" err="1"/>
              <a:t>빨리된다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&lt;&lt;</a:t>
            </a:r>
            <a:r>
              <a:rPr lang="ko-KR" altLang="en-US" dirty="0"/>
              <a:t> 보고서에 넣으면 좋을 것 같다</a:t>
            </a:r>
            <a:endParaRPr lang="en-US" altLang="ko-KR" dirty="0"/>
          </a:p>
          <a:p>
            <a:r>
              <a:rPr lang="ko-KR" altLang="en-US" dirty="0"/>
              <a:t>시그널 </a:t>
            </a:r>
            <a:r>
              <a:rPr lang="en-US" altLang="ko-KR" dirty="0"/>
              <a:t>-&gt; n(</a:t>
            </a:r>
            <a:r>
              <a:rPr lang="ko-KR" altLang="en-US" dirty="0"/>
              <a:t>샘플개수</a:t>
            </a:r>
            <a:r>
              <a:rPr lang="en-US" altLang="ko-KR" dirty="0"/>
              <a:t>) x 3 x 12 8 x128 -&gt; </a:t>
            </a:r>
            <a:r>
              <a:rPr lang="en-US" altLang="ko-KR" dirty="0" err="1"/>
              <a:t>npy</a:t>
            </a:r>
            <a:r>
              <a:rPr lang="en-US" altLang="ko-KR" dirty="0"/>
              <a:t> -&gt; load </a:t>
            </a:r>
            <a:r>
              <a:rPr lang="ko-KR" altLang="en-US" dirty="0"/>
              <a:t>해서 트레이닝 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만든다음에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32 48 </a:t>
            </a:r>
            <a:r>
              <a:rPr lang="ko-KR" altLang="en-US" dirty="0"/>
              <a:t>러닝 </a:t>
            </a:r>
            <a:r>
              <a:rPr lang="ko-KR" altLang="en-US" dirty="0" err="1"/>
              <a:t>레이트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시드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랜덤 </a:t>
            </a:r>
            <a:r>
              <a:rPr lang="ko-KR" altLang="en-US" dirty="0" err="1"/>
              <a:t>시드</a:t>
            </a:r>
            <a:r>
              <a:rPr lang="ko-KR" altLang="en-US" dirty="0"/>
              <a:t> 고정 </a:t>
            </a:r>
            <a:r>
              <a:rPr lang="en-US" altLang="ko-KR" dirty="0"/>
              <a:t>10</a:t>
            </a:r>
            <a:r>
              <a:rPr lang="ko-KR" altLang="en-US" dirty="0"/>
              <a:t>개 해봐야함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에폭을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까지만 해도 충분하겠다</a:t>
            </a:r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까지 </a:t>
            </a:r>
            <a:r>
              <a:rPr lang="en-US" altLang="ko-KR" dirty="0"/>
              <a:t>7</a:t>
            </a:r>
            <a:r>
              <a:rPr lang="ko-KR" altLang="en-US" dirty="0"/>
              <a:t>시간 정도 </a:t>
            </a:r>
            <a:r>
              <a:rPr lang="en-US" altLang="ko-KR" dirty="0"/>
              <a:t>50</a:t>
            </a:r>
            <a:r>
              <a:rPr lang="ko-KR" altLang="en-US" dirty="0"/>
              <a:t>까지 하면 </a:t>
            </a:r>
            <a:r>
              <a:rPr lang="en-US" altLang="ko-KR" dirty="0"/>
              <a:t>3</a:t>
            </a:r>
            <a:r>
              <a:rPr lang="ko-KR" altLang="en-US" dirty="0"/>
              <a:t>시간 반 </a:t>
            </a:r>
            <a:r>
              <a:rPr lang="en-US" altLang="ko-KR" dirty="0"/>
              <a:t>4</a:t>
            </a:r>
            <a:r>
              <a:rPr lang="ko-KR" altLang="en-US" dirty="0"/>
              <a:t>시간 정도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제너레이션까지 잘 확인했고 </a:t>
            </a:r>
            <a:r>
              <a:rPr lang="en-US" altLang="ko-KR" dirty="0" err="1"/>
              <a:t>auc</a:t>
            </a:r>
            <a:r>
              <a:rPr lang="en-US" altLang="ko-KR" dirty="0"/>
              <a:t> </a:t>
            </a:r>
            <a:r>
              <a:rPr lang="ko-KR" altLang="en-US" dirty="0"/>
              <a:t>측면에서는 오히려 떨어졌다</a:t>
            </a:r>
            <a:endParaRPr lang="en-US" altLang="ko-KR" dirty="0"/>
          </a:p>
          <a:p>
            <a:r>
              <a:rPr lang="ko-KR" altLang="en-US" dirty="0"/>
              <a:t>차라리 </a:t>
            </a:r>
            <a:r>
              <a:rPr lang="en-US" altLang="ko-KR" dirty="0"/>
              <a:t>1</a:t>
            </a:r>
            <a:r>
              <a:rPr lang="ko-KR" altLang="en-US" dirty="0" err="1"/>
              <a:t>로해서</a:t>
            </a:r>
            <a:r>
              <a:rPr lang="ko-KR" altLang="en-US" dirty="0"/>
              <a:t> </a:t>
            </a:r>
            <a:r>
              <a:rPr lang="en-US" altLang="ko-KR" dirty="0" err="1"/>
              <a:t>auc</a:t>
            </a:r>
            <a:r>
              <a:rPr lang="ko-KR" altLang="en-US" dirty="0"/>
              <a:t>를 높이면서 </a:t>
            </a:r>
            <a:r>
              <a:rPr lang="en-US" altLang="ko-KR" dirty="0"/>
              <a:t>3</a:t>
            </a:r>
            <a:r>
              <a:rPr lang="ko-KR" altLang="en-US" dirty="0"/>
              <a:t>으로 하는 것은 결과를 볼 때만 결과를 보겠다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0.87</a:t>
            </a:r>
          </a:p>
          <a:p>
            <a:endParaRPr lang="en-US" altLang="ko-KR" dirty="0"/>
          </a:p>
          <a:p>
            <a:r>
              <a:rPr lang="en-US" altLang="ko-KR" dirty="0"/>
              <a:t>1 1 1 1</a:t>
            </a:r>
          </a:p>
          <a:p>
            <a:r>
              <a:rPr lang="en-US" altLang="ko-KR" dirty="0"/>
              <a:t>1 1 1 1 </a:t>
            </a:r>
            <a:r>
              <a:rPr lang="ko-KR" altLang="en-US" dirty="0"/>
              <a:t>컬럼 별로 비교가 되게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채널일 때 </a:t>
            </a:r>
            <a:r>
              <a:rPr lang="en-US" altLang="ko-KR" dirty="0"/>
              <a:t>1</a:t>
            </a:r>
            <a:r>
              <a:rPr lang="ko-KR" altLang="en-US" dirty="0"/>
              <a:t>채널일 때 해서 병렬로 하면 눈에 보임</a:t>
            </a:r>
            <a:endParaRPr lang="en-US" altLang="ko-KR" dirty="0"/>
          </a:p>
          <a:p>
            <a:r>
              <a:rPr lang="ko-KR" altLang="en-US" dirty="0"/>
              <a:t>겹치는 정도가 줄어든 걸 </a:t>
            </a:r>
            <a:r>
              <a:rPr lang="ko-KR" altLang="en-US" dirty="0" err="1"/>
              <a:t>보룻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비트레벨로 하는 게 문제가 있다는 것을 보여줌</a:t>
            </a:r>
            <a:endParaRPr lang="en-US" altLang="ko-KR" dirty="0"/>
          </a:p>
          <a:p>
            <a:r>
              <a:rPr lang="ko-KR" altLang="en-US" dirty="0"/>
              <a:t>비트레벨로 했을 때 볼 수 없는 문제들</a:t>
            </a:r>
            <a:endParaRPr lang="en-US" altLang="ko-KR" dirty="0"/>
          </a:p>
          <a:p>
            <a:r>
              <a:rPr lang="ko-KR" altLang="en-US" dirty="0" err="1"/>
              <a:t>노말에</a:t>
            </a:r>
            <a:r>
              <a:rPr lang="ko-KR" altLang="en-US" dirty="0"/>
              <a:t> 피크가 있는데 없는 거 체크 할 수 있음</a:t>
            </a:r>
            <a:endParaRPr lang="en-US" altLang="ko-KR" dirty="0"/>
          </a:p>
          <a:p>
            <a:r>
              <a:rPr lang="ko-KR" altLang="en-US" dirty="0"/>
              <a:t>비트레벨에서는 비교가 잘 안됨</a:t>
            </a:r>
            <a:endParaRPr lang="en-US" altLang="ko-KR" dirty="0"/>
          </a:p>
          <a:p>
            <a:r>
              <a:rPr lang="ko-KR" altLang="en-US" dirty="0" err="1"/>
              <a:t>프리퀀시</a:t>
            </a:r>
            <a:r>
              <a:rPr lang="ko-KR" altLang="en-US" dirty="0"/>
              <a:t> 레벨에서는 확실히 차이가 있다</a:t>
            </a:r>
            <a:endParaRPr lang="en-US" altLang="ko-KR" dirty="0"/>
          </a:p>
          <a:p>
            <a:r>
              <a:rPr lang="ko-KR" altLang="en-US" dirty="0" err="1"/>
              <a:t>프리퀀시</a:t>
            </a:r>
            <a:r>
              <a:rPr lang="ko-KR" altLang="en-US" dirty="0"/>
              <a:t> 데이터도 함께 사용하면 좋겠다는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입력이 리듬 레벨로 들어가서 </a:t>
            </a:r>
            <a:r>
              <a:rPr lang="ko-KR" altLang="en-US" dirty="0" err="1"/>
              <a:t>프레퀀시</a:t>
            </a:r>
            <a:r>
              <a:rPr lang="ko-KR" altLang="en-US" dirty="0"/>
              <a:t> 트랜스 </a:t>
            </a:r>
            <a:r>
              <a:rPr lang="ko-KR" altLang="en-US" dirty="0" err="1"/>
              <a:t>포메이션</a:t>
            </a:r>
            <a:r>
              <a:rPr lang="ko-KR" altLang="en-US" dirty="0"/>
              <a:t> 레이어가 있다 </a:t>
            </a:r>
            <a:r>
              <a:rPr lang="en-US" altLang="ko-KR" dirty="0"/>
              <a:t>(</a:t>
            </a:r>
            <a:r>
              <a:rPr lang="en-US" altLang="ko-KR" dirty="0" err="1"/>
              <a:t>stft</a:t>
            </a:r>
            <a:r>
              <a:rPr lang="ko-KR" altLang="en-US" dirty="0"/>
              <a:t>로 변환하는 과정</a:t>
            </a:r>
            <a:r>
              <a:rPr lang="en-US" altLang="ko-KR" dirty="0"/>
              <a:t>) </a:t>
            </a:r>
            <a:r>
              <a:rPr lang="ko-KR" altLang="en-US" dirty="0"/>
              <a:t>슬라이딩 윈도우 </a:t>
            </a:r>
            <a:r>
              <a:rPr lang="ko-KR" altLang="en-US" dirty="0" err="1"/>
              <a:t>세그맨테이션</a:t>
            </a:r>
            <a:endParaRPr lang="en-US" altLang="ko-KR" dirty="0"/>
          </a:p>
          <a:p>
            <a:r>
              <a:rPr lang="ko-KR" altLang="en-US" dirty="0" err="1"/>
              <a:t>어텐션이</a:t>
            </a:r>
            <a:r>
              <a:rPr lang="ko-KR" altLang="en-US" dirty="0"/>
              <a:t> 들어간다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참고해볼만한</a:t>
            </a:r>
            <a:r>
              <a:rPr lang="ko-KR" altLang="en-US" dirty="0"/>
              <a:t> 논문이당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알파 </a:t>
            </a:r>
            <a:r>
              <a:rPr lang="ko-KR" altLang="en-US" dirty="0" err="1"/>
              <a:t>뭐시기는</a:t>
            </a:r>
            <a:r>
              <a:rPr lang="ko-KR" altLang="en-US" dirty="0"/>
              <a:t> </a:t>
            </a:r>
            <a:r>
              <a:rPr lang="ko-KR" altLang="en-US" dirty="0" err="1"/>
              <a:t>어텐션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미나가 </a:t>
            </a:r>
            <a:r>
              <a:rPr lang="en-US" altLang="ko-KR" dirty="0"/>
              <a:t>AUC</a:t>
            </a:r>
            <a:r>
              <a:rPr lang="ko-KR" altLang="en-US" dirty="0"/>
              <a:t>가 </a:t>
            </a:r>
            <a:r>
              <a:rPr lang="en-US" altLang="ko-KR" dirty="0"/>
              <a:t>9488EKFTJD</a:t>
            </a:r>
          </a:p>
          <a:p>
            <a:r>
              <a:rPr lang="ko-KR" altLang="en-US" dirty="0" err="1"/>
              <a:t>어노말리</a:t>
            </a:r>
            <a:r>
              <a:rPr lang="ko-KR" altLang="en-US" dirty="0"/>
              <a:t> </a:t>
            </a:r>
            <a:r>
              <a:rPr lang="ko-KR" altLang="en-US" dirty="0" err="1"/>
              <a:t>디텍션도</a:t>
            </a:r>
            <a:r>
              <a:rPr lang="ko-KR" altLang="en-US" dirty="0"/>
              <a:t> 된다</a:t>
            </a:r>
            <a:endParaRPr lang="en-US" altLang="ko-KR" dirty="0"/>
          </a:p>
          <a:p>
            <a:r>
              <a:rPr lang="ko-KR" altLang="en-US" dirty="0" err="1"/>
              <a:t>프리퀀시</a:t>
            </a:r>
            <a:r>
              <a:rPr lang="ko-KR" altLang="en-US" dirty="0"/>
              <a:t> 레벨 </a:t>
            </a:r>
            <a:r>
              <a:rPr lang="ko-KR" altLang="en-US" dirty="0" err="1"/>
              <a:t>어텐션이</a:t>
            </a:r>
            <a:r>
              <a:rPr lang="ko-KR" altLang="en-US" dirty="0"/>
              <a:t> </a:t>
            </a:r>
            <a:r>
              <a:rPr lang="en-US" altLang="ko-KR" dirty="0"/>
              <a:t>,,,,</a:t>
            </a:r>
          </a:p>
          <a:p>
            <a:endParaRPr lang="en-US" altLang="ko-KR" dirty="0"/>
          </a:p>
          <a:p>
            <a:r>
              <a:rPr lang="ko-KR" altLang="en-US" dirty="0"/>
              <a:t>이중에 하나가 </a:t>
            </a:r>
            <a:r>
              <a:rPr lang="ko-KR" altLang="en-US" dirty="0" err="1"/>
              <a:t>빗갠</a:t>
            </a:r>
            <a:r>
              <a:rPr lang="ko-KR" altLang="en-US" dirty="0"/>
              <a:t> 미나 </a:t>
            </a:r>
            <a:r>
              <a:rPr lang="ko-KR" altLang="en-US" dirty="0" err="1"/>
              <a:t>아월스</a:t>
            </a:r>
            <a:r>
              <a:rPr lang="en-US" altLang="ko-KR" dirty="0"/>
              <a:t>(B2I-GAN) </a:t>
            </a:r>
            <a:r>
              <a:rPr lang="ko-KR" altLang="en-US" dirty="0"/>
              <a:t>볼드체로 </a:t>
            </a:r>
            <a:r>
              <a:rPr lang="ko-KR" altLang="en-US" dirty="0" err="1"/>
              <a:t>맨밑에</a:t>
            </a:r>
            <a:r>
              <a:rPr lang="en-US" altLang="ko-KR" dirty="0"/>
              <a:t> </a:t>
            </a:r>
            <a:r>
              <a:rPr lang="ko-KR" altLang="en-US" dirty="0"/>
              <a:t>비교군으로 하나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프리퀀시</a:t>
            </a:r>
            <a:r>
              <a:rPr lang="ko-KR" altLang="en-US" dirty="0"/>
              <a:t> </a:t>
            </a:r>
            <a:r>
              <a:rPr lang="ko-KR" altLang="en-US" dirty="0" err="1"/>
              <a:t>트랜스포메이션</a:t>
            </a:r>
            <a:r>
              <a:rPr lang="ko-KR" altLang="en-US" dirty="0"/>
              <a:t> </a:t>
            </a:r>
            <a:r>
              <a:rPr lang="ko-KR" altLang="en-US" dirty="0" err="1"/>
              <a:t>결과랑</a:t>
            </a:r>
            <a:r>
              <a:rPr lang="ko-KR" altLang="en-US" dirty="0"/>
              <a:t> </a:t>
            </a:r>
            <a:r>
              <a:rPr lang="ko-KR" altLang="en-US" dirty="0" err="1"/>
              <a:t>로우데이터를</a:t>
            </a:r>
            <a:r>
              <a:rPr lang="ko-KR" altLang="en-US" dirty="0"/>
              <a:t> 따로 </a:t>
            </a:r>
            <a:r>
              <a:rPr lang="ko-KR" altLang="en-US" dirty="0" err="1"/>
              <a:t>프로세싱해서</a:t>
            </a:r>
            <a:r>
              <a:rPr lang="ko-KR" altLang="en-US" dirty="0"/>
              <a:t> 트랜스포머의 </a:t>
            </a:r>
            <a:r>
              <a:rPr lang="ko-KR" altLang="en-US" dirty="0" err="1"/>
              <a:t>셀프어텐션으로</a:t>
            </a:r>
            <a:r>
              <a:rPr lang="ko-KR" altLang="en-US" dirty="0"/>
              <a:t> </a:t>
            </a:r>
            <a:r>
              <a:rPr lang="ko-KR" altLang="en-US" dirty="0" err="1"/>
              <a:t>언텐션해서</a:t>
            </a:r>
            <a:r>
              <a:rPr lang="ko-KR" altLang="en-US" dirty="0"/>
              <a:t> </a:t>
            </a:r>
            <a:r>
              <a:rPr lang="ko-KR" altLang="en-US" dirty="0" err="1"/>
              <a:t>덴스레이어에</a:t>
            </a:r>
            <a:r>
              <a:rPr lang="ko-KR" altLang="en-US" dirty="0"/>
              <a:t> </a:t>
            </a:r>
            <a:r>
              <a:rPr lang="ko-KR" altLang="en-US" dirty="0" err="1"/>
              <a:t>프레딕션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프레딕션</a:t>
            </a:r>
            <a:r>
              <a:rPr lang="ko-KR" altLang="en-US" dirty="0"/>
              <a:t> 레이어가 있다 </a:t>
            </a:r>
            <a:r>
              <a:rPr lang="en-US" altLang="ko-KR" dirty="0"/>
              <a:t>: </a:t>
            </a:r>
            <a:r>
              <a:rPr lang="ko-KR" altLang="en-US" dirty="0" err="1"/>
              <a:t>클래시피</a:t>
            </a:r>
            <a:r>
              <a:rPr lang="ko-KR" altLang="en-US" dirty="0"/>
              <a:t> 케이션을 하는 것</a:t>
            </a:r>
            <a:r>
              <a:rPr lang="en-US" altLang="ko-KR" dirty="0"/>
              <a:t> // </a:t>
            </a:r>
            <a:r>
              <a:rPr lang="ko-KR" altLang="en-US" dirty="0"/>
              <a:t>차이가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12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240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92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6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한편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프레임에 대한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FFT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결과로 인한 스펙트럼은 각 주파수 성분의 크기와 위상이 고려된 복소수 형태의 요소로 구성되며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음향 사전 구축 단계에서는 이 중에서 주파수 성분의 크기만 사용한다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이를 위하여 하기의 수학식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에서와 같이 복소수의 절대값을 구하는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abs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연산을 통하여 음향 신호의 주파수 성분의 크기를 획득한다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윈도우 길이가 길 때 시간 축 해상도가 내려가는 것을 줄이기 위해 오버랩을 진행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2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대해 구간을 짧게 나누어 나누어진 여러 구간의 데이터를 각각 푸리에 변환</a:t>
            </a:r>
            <a:r>
              <a:rPr lang="en-US" altLang="ko-KR" dirty="0"/>
              <a:t>(</a:t>
            </a:r>
            <a:r>
              <a:rPr lang="en-US" altLang="ko-KR" dirty="0" err="1"/>
              <a:t>fft</a:t>
            </a:r>
            <a:r>
              <a:rPr lang="en-US" altLang="ko-KR" dirty="0"/>
              <a:t>)</a:t>
            </a:r>
            <a:r>
              <a:rPr lang="ko-KR" altLang="en-US" dirty="0"/>
              <a:t>하는 방법</a:t>
            </a:r>
          </a:p>
          <a:p>
            <a:endParaRPr lang="ko-KR" altLang="en-US" dirty="0"/>
          </a:p>
          <a:p>
            <a:r>
              <a:rPr lang="ko-KR" altLang="en-US" dirty="0"/>
              <a:t>어떤 시간에 어떤 주파수를 가지고 있는 지 보여줌</a:t>
            </a:r>
          </a:p>
          <a:p>
            <a:endParaRPr lang="ko-KR" altLang="en-US" dirty="0"/>
          </a:p>
          <a:p>
            <a:r>
              <a:rPr lang="ko-KR" altLang="en-US" dirty="0"/>
              <a:t>신호를 윈도우 길이에 따라 분리시켜 각 구간에 대해 푸리에 변환을 진행</a:t>
            </a:r>
          </a:p>
          <a:p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frame , y</a:t>
            </a:r>
            <a:r>
              <a:rPr lang="ko-KR" altLang="en-US" dirty="0"/>
              <a:t>축 </a:t>
            </a:r>
            <a:r>
              <a:rPr lang="en-US" altLang="ko-KR" dirty="0"/>
              <a:t>: frequency, color: magnitude</a:t>
            </a:r>
          </a:p>
          <a:p>
            <a:endParaRPr lang="en-US" altLang="ko-KR" dirty="0"/>
          </a:p>
          <a:p>
            <a:r>
              <a:rPr lang="ko-KR" altLang="en-US" dirty="0"/>
              <a:t>이 시간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에 이 주파수</a:t>
            </a:r>
            <a:r>
              <a:rPr lang="en-US" altLang="ko-KR" dirty="0"/>
              <a:t>(y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이만큼</a:t>
            </a:r>
            <a:r>
              <a:rPr lang="en-US" altLang="ko-KR" dirty="0"/>
              <a:t>(color) </a:t>
            </a:r>
            <a:r>
              <a:rPr lang="ko-KR" altLang="en-US" dirty="0"/>
              <a:t>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61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대해 구간을 짧게 나누어 나누어진 여러 구간의 데이터를 각각 푸리에 변환</a:t>
            </a:r>
            <a:r>
              <a:rPr lang="en-US" altLang="ko-KR" dirty="0"/>
              <a:t>(</a:t>
            </a:r>
            <a:r>
              <a:rPr lang="en-US" altLang="ko-KR" dirty="0" err="1"/>
              <a:t>fft</a:t>
            </a:r>
            <a:r>
              <a:rPr lang="en-US" altLang="ko-KR" dirty="0"/>
              <a:t>)</a:t>
            </a:r>
            <a:r>
              <a:rPr lang="ko-KR" altLang="en-US" dirty="0"/>
              <a:t>하는 방법</a:t>
            </a:r>
          </a:p>
          <a:p>
            <a:endParaRPr lang="ko-KR" altLang="en-US" dirty="0"/>
          </a:p>
          <a:p>
            <a:r>
              <a:rPr lang="ko-KR" altLang="en-US" dirty="0"/>
              <a:t>어떤 시간에 어떤 주파수를 가지고 있는 지 보여줌</a:t>
            </a:r>
          </a:p>
          <a:p>
            <a:endParaRPr lang="ko-KR" altLang="en-US" dirty="0"/>
          </a:p>
          <a:p>
            <a:r>
              <a:rPr lang="ko-KR" altLang="en-US" dirty="0"/>
              <a:t>신호를 윈도우 길이에 따라 분리시켜 각 구간에 대해 푸리에 변환을 진행</a:t>
            </a:r>
          </a:p>
          <a:p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frame , y</a:t>
            </a:r>
            <a:r>
              <a:rPr lang="ko-KR" altLang="en-US" dirty="0"/>
              <a:t>축 </a:t>
            </a:r>
            <a:r>
              <a:rPr lang="en-US" altLang="ko-KR" dirty="0"/>
              <a:t>: frequency, color: magnitude</a:t>
            </a:r>
          </a:p>
          <a:p>
            <a:endParaRPr lang="en-US" altLang="ko-KR" dirty="0"/>
          </a:p>
          <a:p>
            <a:r>
              <a:rPr lang="ko-KR" altLang="en-US" dirty="0"/>
              <a:t>이 시간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에 이 주파수</a:t>
            </a:r>
            <a:r>
              <a:rPr lang="en-US" altLang="ko-KR" dirty="0"/>
              <a:t>(y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이만큼</a:t>
            </a:r>
            <a:r>
              <a:rPr lang="en-US" altLang="ko-KR" dirty="0"/>
              <a:t>(color) </a:t>
            </a:r>
            <a:r>
              <a:rPr lang="ko-KR" altLang="en-US" dirty="0"/>
              <a:t>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시간에 대해 구간을 짧게 나누어 나누어진 여러 구간의 데이터를 각각 푸리에 변환</a:t>
            </a:r>
            <a:r>
              <a:rPr lang="en-US" altLang="ko-KR" dirty="0"/>
              <a:t>(</a:t>
            </a:r>
            <a:r>
              <a:rPr lang="en-US" altLang="ko-KR" dirty="0" err="1"/>
              <a:t>fft</a:t>
            </a:r>
            <a:r>
              <a:rPr lang="en-US" altLang="ko-KR" dirty="0"/>
              <a:t>)</a:t>
            </a:r>
            <a:r>
              <a:rPr lang="ko-KR" altLang="en-US" dirty="0"/>
              <a:t>하는 방법</a:t>
            </a:r>
          </a:p>
          <a:p>
            <a:endParaRPr lang="ko-KR" altLang="en-US" dirty="0"/>
          </a:p>
          <a:p>
            <a:r>
              <a:rPr lang="ko-KR" altLang="en-US" dirty="0"/>
              <a:t>어떤 시간에 어떤 주파수를 가지고 있는 지 보여줌</a:t>
            </a:r>
          </a:p>
          <a:p>
            <a:endParaRPr lang="ko-KR" altLang="en-US" dirty="0"/>
          </a:p>
          <a:p>
            <a:r>
              <a:rPr lang="ko-KR" altLang="en-US" dirty="0"/>
              <a:t>신호를 윈도우 길이에 따라 분리시켜 각 구간에 대해 푸리에 변환을 진행</a:t>
            </a:r>
          </a:p>
          <a:p>
            <a:endParaRPr lang="ko-KR" altLang="en-US" dirty="0"/>
          </a:p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frame , y</a:t>
            </a:r>
            <a:r>
              <a:rPr lang="ko-KR" altLang="en-US" dirty="0"/>
              <a:t>축 </a:t>
            </a:r>
            <a:r>
              <a:rPr lang="en-US" altLang="ko-KR" dirty="0"/>
              <a:t>: frequency, color: magnitude</a:t>
            </a:r>
          </a:p>
          <a:p>
            <a:endParaRPr lang="en-US" altLang="ko-KR" dirty="0"/>
          </a:p>
          <a:p>
            <a:r>
              <a:rPr lang="ko-KR" altLang="en-US" dirty="0"/>
              <a:t>이 시간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에 이 주파수</a:t>
            </a:r>
            <a:r>
              <a:rPr lang="en-US" altLang="ko-KR" dirty="0"/>
              <a:t>(y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  <a:r>
              <a:rPr lang="ko-KR" altLang="en-US" dirty="0"/>
              <a:t>를 이만큼</a:t>
            </a:r>
            <a:r>
              <a:rPr lang="en-US" altLang="ko-KR" dirty="0"/>
              <a:t>(color) </a:t>
            </a:r>
            <a:r>
              <a:rPr lang="ko-KR" altLang="en-US" dirty="0"/>
              <a:t>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3B63D-BF6C-4EA9-A1F1-55DF8B2BA2E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8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22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1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5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0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7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8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5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3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5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67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8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2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rgbClr val="FFCEC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3868118" y="1334978"/>
            <a:ext cx="4450258" cy="75632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6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B2I-GAN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3659283" y="1434678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4428337" y="5758878"/>
            <a:ext cx="387773" cy="387773"/>
            <a:chOff x="1651388" y="2172798"/>
            <a:chExt cx="1083168" cy="1083168"/>
          </a:xfrm>
          <a:effectLst>
            <a:outerShdw dist="50800" dir="2700000" algn="tl" rotWithShape="0">
              <a:srgbClr val="FE5D2F">
                <a:alpha val="22000"/>
              </a:srgbClr>
            </a:outerShdw>
          </a:effectLst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6303700-1B77-4B2E-A51B-5EAA4A4364FF}"/>
              </a:ext>
            </a:extLst>
          </p:cNvPr>
          <p:cNvSpPr/>
          <p:nvPr/>
        </p:nvSpPr>
        <p:spPr>
          <a:xfrm>
            <a:off x="4949957" y="5763382"/>
            <a:ext cx="2277532" cy="3877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kern="0" dirty="0">
                <a:ln w="12700">
                  <a:noFill/>
                </a:ln>
                <a:solidFill>
                  <a:srgbClr val="FE5D2F"/>
                </a:solidFill>
                <a:ea typeface="야놀자 야체 B" panose="02020603020101020101" pitchFamily="18" charset="-127"/>
              </a:rPr>
              <a:t>2016104106 </a:t>
            </a:r>
            <a:r>
              <a:rPr lang="ko-KR" altLang="en-US" sz="1600" kern="0" dirty="0">
                <a:ln w="12700">
                  <a:noFill/>
                </a:ln>
                <a:solidFill>
                  <a:srgbClr val="FE5D2F"/>
                </a:solidFill>
                <a:ea typeface="야놀자 야체 B" panose="02020603020101020101" pitchFamily="18" charset="-127"/>
              </a:rPr>
              <a:t>김민석</a:t>
            </a:r>
            <a:endParaRPr lang="en-US" altLang="ko-KR" sz="1600" kern="0" dirty="0">
              <a:solidFill>
                <a:srgbClr val="FE5D2F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53FCA95-0D09-4BEC-8475-CD31BD0A1D5E}"/>
              </a:ext>
            </a:extLst>
          </p:cNvPr>
          <p:cNvSpPr/>
          <p:nvPr/>
        </p:nvSpPr>
        <p:spPr>
          <a:xfrm flipH="1">
            <a:off x="7190579" y="5847828"/>
            <a:ext cx="137240" cy="15092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19050" cap="rnd">
            <a:solidFill>
              <a:srgbClr val="FE5D2F"/>
            </a:solidFill>
            <a:round/>
          </a:ln>
          <a:effectLst>
            <a:outerShdw dist="38100" dir="2700000" algn="tl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504A3C6-6C30-4316-92F4-8A4C5C166098}"/>
              </a:ext>
            </a:extLst>
          </p:cNvPr>
          <p:cNvGrpSpPr/>
          <p:nvPr/>
        </p:nvGrpSpPr>
        <p:grpSpPr>
          <a:xfrm>
            <a:off x="4428337" y="5181340"/>
            <a:ext cx="387773" cy="387773"/>
            <a:chOff x="1651388" y="2172798"/>
            <a:chExt cx="1083168" cy="1083168"/>
          </a:xfrm>
          <a:effectLst>
            <a:outerShdw dist="50800" dir="2700000" algn="tl" rotWithShape="0">
              <a:srgbClr val="FE5D2F">
                <a:alpha val="22000"/>
              </a:srgbClr>
            </a:outerShdw>
          </a:effectLst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ED85767-60C9-4280-90BE-7B42CA5936B2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D3852CC-9F18-4D99-863D-4FFDA160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72C1DF2-825B-49E8-93A6-510163FF961F}"/>
              </a:ext>
            </a:extLst>
          </p:cNvPr>
          <p:cNvSpPr/>
          <p:nvPr/>
        </p:nvSpPr>
        <p:spPr>
          <a:xfrm>
            <a:off x="4949957" y="5185844"/>
            <a:ext cx="2277532" cy="3877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600" kern="0" dirty="0">
                <a:solidFill>
                  <a:srgbClr val="FE5D2F"/>
                </a:solidFill>
              </a:rPr>
              <a:t>2018110654 </a:t>
            </a:r>
            <a:r>
              <a:rPr lang="ko-KR" altLang="en-US" sz="1600" kern="0" dirty="0">
                <a:solidFill>
                  <a:srgbClr val="FE5D2F"/>
                </a:solidFill>
              </a:rPr>
              <a:t>이해님</a:t>
            </a:r>
            <a:endParaRPr lang="en-US" altLang="ko-KR" sz="1600" kern="0" dirty="0">
              <a:solidFill>
                <a:srgbClr val="FE5D2F"/>
              </a:solidFill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5EE643F-04BF-4A68-B03D-E695B31F1A28}"/>
              </a:ext>
            </a:extLst>
          </p:cNvPr>
          <p:cNvSpPr/>
          <p:nvPr/>
        </p:nvSpPr>
        <p:spPr>
          <a:xfrm flipH="1">
            <a:off x="7190579" y="5270290"/>
            <a:ext cx="137240" cy="15092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19050" cap="rnd">
            <a:solidFill>
              <a:srgbClr val="FE5D2F"/>
            </a:solidFill>
            <a:round/>
          </a:ln>
          <a:effectLst>
            <a:outerShdw dist="38100" dir="2700000" algn="tl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A04D3-21A9-4E16-8202-DB30749D5A3E}"/>
              </a:ext>
            </a:extLst>
          </p:cNvPr>
          <p:cNvSpPr txBox="1"/>
          <p:nvPr/>
        </p:nvSpPr>
        <p:spPr>
          <a:xfrm>
            <a:off x="4763010" y="2517912"/>
            <a:ext cx="399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캡스톤디자인</a:t>
            </a:r>
            <a:r>
              <a:rPr lang="en-US" altLang="ko-KR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altLang="en-US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최종발표</a:t>
            </a:r>
          </a:p>
        </p:txBody>
      </p:sp>
    </p:spTree>
    <p:extLst>
      <p:ext uri="{BB962C8B-B14F-4D97-AF65-F5344CB8AC3E}">
        <p14:creationId xmlns:p14="http://schemas.microsoft.com/office/powerpoint/2010/main" val="215644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1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과정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665646A-7495-4404-91C9-F28ED452D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r="9706" b="9607"/>
          <a:stretch/>
        </p:blipFill>
        <p:spPr bwMode="auto">
          <a:xfrm>
            <a:off x="547299" y="1299213"/>
            <a:ext cx="4055833" cy="53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4AC9B2-EB56-4184-9329-6755D311E832}"/>
              </a:ext>
            </a:extLst>
          </p:cNvPr>
          <p:cNvSpPr txBox="1"/>
          <p:nvPr/>
        </p:nvSpPr>
        <p:spPr>
          <a:xfrm>
            <a:off x="6096000" y="1909408"/>
            <a:ext cx="6324600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신호를 윈도우 길이에 따라 분리시켜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구간에 대해 푸리에 변환을 진행하는 방법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Window length, hop length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파라미터에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 시간 축 해상도와 주파수 해상도가 결정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축 해상도와 주파수 해상도는 상호 배타적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파라미터를 찾을 필요성이 있음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52649E2-A99C-4ADA-99AE-236F7244E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7"/>
          <a:stretch/>
        </p:blipFill>
        <p:spPr bwMode="auto">
          <a:xfrm>
            <a:off x="4166957" y="2471192"/>
            <a:ext cx="2410103" cy="244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1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1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29913-3D86-40B4-A9B9-BC69D7C70BA9}"/>
              </a:ext>
            </a:extLst>
          </p:cNvPr>
          <p:cNvSpPr txBox="1"/>
          <p:nvPr/>
        </p:nvSpPr>
        <p:spPr>
          <a:xfrm>
            <a:off x="888154" y="5069101"/>
            <a:ext cx="1079830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14,7,28,21hz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가까운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위치에 주파수가 존재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근방에서 변하는 신호가 뭉개 져서 나옴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근방에서 신호가 뭉개 지지 않지만 주파수 영역이 뭉개 져 정확한 주파수를 찾기 힘듦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B41482A1-B459-4FFF-BDDF-96A516F9B0B2}"/>
              </a:ext>
            </a:extLst>
          </p:cNvPr>
          <p:cNvSpPr txBox="1"/>
          <p:nvPr/>
        </p:nvSpPr>
        <p:spPr>
          <a:xfrm>
            <a:off x="5028430" y="1309940"/>
            <a:ext cx="292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1]</a:t>
            </a:r>
          </a:p>
          <a:p>
            <a:r>
              <a:rPr lang="ko-KR" altLang="en-US" dirty="0"/>
              <a:t>주파수 해상도가 높음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54A379E6-7AD6-4B9C-8E31-0A9C92172CC4}"/>
              </a:ext>
            </a:extLst>
          </p:cNvPr>
          <p:cNvSpPr txBox="1"/>
          <p:nvPr/>
        </p:nvSpPr>
        <p:spPr>
          <a:xfrm>
            <a:off x="8892598" y="1307891"/>
            <a:ext cx="263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그림</a:t>
            </a:r>
            <a:r>
              <a:rPr lang="en-US" altLang="ko-KR" dirty="0"/>
              <a:t>[2]</a:t>
            </a:r>
          </a:p>
          <a:p>
            <a:r>
              <a:rPr lang="ko-KR" altLang="en-US" dirty="0" err="1"/>
              <a:t>시간축</a:t>
            </a:r>
            <a:r>
              <a:rPr lang="ko-KR" altLang="en-US" dirty="0"/>
              <a:t> 해상도가 높음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017029-A606-4A69-AD00-687B8EB3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321" y="2023991"/>
            <a:ext cx="3397141" cy="26186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F59624-840B-40C8-8703-1D1C0EA0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25" y="2102264"/>
            <a:ext cx="3721573" cy="25403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B669497-F1D2-4F10-A02B-5E8E544AC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04" y="2287932"/>
            <a:ext cx="2854243" cy="2199856"/>
          </a:xfrm>
          <a:prstGeom prst="rect">
            <a:avLst/>
          </a:prstGeom>
        </p:spPr>
      </p:pic>
      <p:sp>
        <p:nvSpPr>
          <p:cNvPr id="30" name="TextBox 16">
            <a:extLst>
              <a:ext uri="{FF2B5EF4-FFF2-40B4-BE49-F238E27FC236}">
                <a16:creationId xmlns:a16="http://schemas.microsoft.com/office/drawing/2014/main" id="{006FC166-C5D7-42F6-83C6-CE10AF711045}"/>
              </a:ext>
            </a:extLst>
          </p:cNvPr>
          <p:cNvSpPr txBox="1"/>
          <p:nvPr/>
        </p:nvSpPr>
        <p:spPr>
          <a:xfrm>
            <a:off x="626772" y="1580040"/>
            <a:ext cx="440165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마다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14,7,28,21hz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변하는 신호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54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1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0CB17F-CC94-47A5-8B69-67B21C354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4" t="34293" r="1836" b="58710"/>
          <a:stretch/>
        </p:blipFill>
        <p:spPr>
          <a:xfrm>
            <a:off x="1023105" y="1798950"/>
            <a:ext cx="10093755" cy="556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0BBA8F-1E5B-4290-8C28-649775818102}"/>
              </a:ext>
            </a:extLst>
          </p:cNvPr>
          <p:cNvSpPr txBox="1"/>
          <p:nvPr/>
        </p:nvSpPr>
        <p:spPr>
          <a:xfrm>
            <a:off x="3517082" y="52670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파라미터는 직접 바꿔가면서 경험적으로 결정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551246-98F4-4195-961F-7FEFA82EF209}"/>
              </a:ext>
            </a:extLst>
          </p:cNvPr>
          <p:cNvSpPr txBox="1"/>
          <p:nvPr/>
        </p:nvSpPr>
        <p:spPr>
          <a:xfrm>
            <a:off x="835607" y="2968730"/>
            <a:ext cx="10963138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n_fft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길이를 얼마 만큼으로 자를 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window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길이보다 길면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주파수 해상도가 높아짐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Window_length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FFT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할 때 참조할 그래프의 길이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길면 시간에 대한 해상도가 낮아지고 주파수 해상도가 높아짐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Hop_length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얼마만큼 시간주기를 이동하면서 분석을 할 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윈도우 길이가 길 때 시간 축 해상도가 내려가는 것을 줄일 수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1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917" y="1440981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87C219-F851-403F-A305-2D037D37F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3" t="9961" r="26555" b="2051"/>
          <a:stretch/>
        </p:blipFill>
        <p:spPr>
          <a:xfrm>
            <a:off x="4788456" y="2519686"/>
            <a:ext cx="2567275" cy="20626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903022-1B9E-4353-867F-6B9A91DBF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45" t="11079" r="24602" b="3668"/>
          <a:stretch/>
        </p:blipFill>
        <p:spPr>
          <a:xfrm>
            <a:off x="7601558" y="2519686"/>
            <a:ext cx="2585194" cy="2062645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0FCB2276-7290-461B-AC1D-E63B0BED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35" y="2434412"/>
            <a:ext cx="2486818" cy="206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4A24FDB8-7B74-4845-80EF-0FA66EC43F4D}"/>
              </a:ext>
            </a:extLst>
          </p:cNvPr>
          <p:cNvSpPr txBox="1">
            <a:spLocks/>
          </p:cNvSpPr>
          <p:nvPr/>
        </p:nvSpPr>
        <p:spPr>
          <a:xfrm>
            <a:off x="2650341" y="1881318"/>
            <a:ext cx="1315513" cy="541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원래 데이터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934C63CE-FA83-4BAE-973F-DF2819794917}"/>
              </a:ext>
            </a:extLst>
          </p:cNvPr>
          <p:cNvSpPr txBox="1">
            <a:spLocks/>
          </p:cNvSpPr>
          <p:nvPr/>
        </p:nvSpPr>
        <p:spPr>
          <a:xfrm>
            <a:off x="4892430" y="1578951"/>
            <a:ext cx="2817659" cy="1004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주파수해상도가 낮고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축 해상도가 높을 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1D18D8A-B19D-40A8-BA71-616AF7701604}"/>
              </a:ext>
            </a:extLst>
          </p:cNvPr>
          <p:cNvSpPr txBox="1">
            <a:spLocks/>
          </p:cNvSpPr>
          <p:nvPr/>
        </p:nvSpPr>
        <p:spPr>
          <a:xfrm>
            <a:off x="7591608" y="1578950"/>
            <a:ext cx="2817659" cy="1004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축 해상도가 낮고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주파수 해상도가 높을 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F06A6-F04A-403D-A9D0-308E6D2CD215}"/>
              </a:ext>
            </a:extLst>
          </p:cNvPr>
          <p:cNvSpPr txBox="1"/>
          <p:nvPr/>
        </p:nvSpPr>
        <p:spPr>
          <a:xfrm>
            <a:off x="3806828" y="5383678"/>
            <a:ext cx="84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파라미터를 조정해가면서 적당한 값을 찾음</a:t>
            </a:r>
          </a:p>
        </p:txBody>
      </p:sp>
    </p:spTree>
    <p:extLst>
      <p:ext uri="{BB962C8B-B14F-4D97-AF65-F5344CB8AC3E}">
        <p14:creationId xmlns:p14="http://schemas.microsoft.com/office/powerpoint/2010/main" val="403605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파라미터 결정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E97198EA-A86B-41FF-BBD3-FE6C0C66C34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t="9013" r="1445" b="-912"/>
          <a:stretch/>
        </p:blipFill>
        <p:spPr>
          <a:xfrm>
            <a:off x="3327155" y="1521053"/>
            <a:ext cx="5161537" cy="3560114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E9D4D82-8559-46AD-B110-0FD13F3362CA}"/>
              </a:ext>
            </a:extLst>
          </p:cNvPr>
          <p:cNvSpPr txBox="1">
            <a:spLocks/>
          </p:cNvSpPr>
          <p:nvPr/>
        </p:nvSpPr>
        <p:spPr>
          <a:xfrm>
            <a:off x="6134100" y="2221648"/>
            <a:ext cx="1875894" cy="502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D91B2E-B8BF-44DE-ADF5-8AEEA1EDB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459" y="2973387"/>
            <a:ext cx="1466850" cy="9112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FF0626-D568-4123-886D-2AF23F88D7C1}"/>
              </a:ext>
            </a:extLst>
          </p:cNvPr>
          <p:cNvSpPr txBox="1"/>
          <p:nvPr/>
        </p:nvSpPr>
        <p:spPr>
          <a:xfrm>
            <a:off x="1042237" y="5360971"/>
            <a:ext cx="9731372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파라미터를 조정해본 결과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연속적이면서 시간 축 해상도와 주파수 해상도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모두 적당히 높은 이런 형태의 이미지를 사용하기로 결정 </a:t>
            </a:r>
          </a:p>
        </p:txBody>
      </p:sp>
    </p:spTree>
    <p:extLst>
      <p:ext uri="{BB962C8B-B14F-4D97-AF65-F5344CB8AC3E}">
        <p14:creationId xmlns:p14="http://schemas.microsoft.com/office/powerpoint/2010/main" val="147964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GAF vs STFT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E144A78-856F-4D53-BA5F-3BA34393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1398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7F5DC9-0222-49D4-9996-D36CF02DE8A1}"/>
              </a:ext>
            </a:extLst>
          </p:cNvPr>
          <p:cNvGrpSpPr/>
          <p:nvPr/>
        </p:nvGrpSpPr>
        <p:grpSpPr>
          <a:xfrm>
            <a:off x="-94981" y="1005757"/>
            <a:ext cx="11404912" cy="5230024"/>
            <a:chOff x="263722" y="1139843"/>
            <a:chExt cx="11404912" cy="5230024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C7E4711E-6ADE-47AF-AC3D-7E1B547B0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492" y="1139843"/>
              <a:ext cx="5031090" cy="84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DE544B-6401-40BA-8AA6-12C3CDF541CA}"/>
                </a:ext>
              </a:extLst>
            </p:cNvPr>
            <p:cNvSpPr txBox="1"/>
            <p:nvPr/>
          </p:nvSpPr>
          <p:spPr>
            <a:xfrm>
              <a:off x="2954940" y="5683940"/>
              <a:ext cx="8713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7169" name="_x365415568">
              <a:extLst>
                <a:ext uri="{FF2B5EF4-FFF2-40B4-BE49-F238E27FC236}">
                  <a16:creationId xmlns:a16="http://schemas.microsoft.com/office/drawing/2014/main" id="{DF5CDF86-9CD3-4C8A-9EF4-C83964DF5D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3" b="12702"/>
            <a:stretch/>
          </p:blipFill>
          <p:spPr bwMode="auto">
            <a:xfrm>
              <a:off x="1568914" y="1799174"/>
              <a:ext cx="2068704" cy="446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B39566-5EE7-433C-B372-16300CA4F0CA}"/>
                </a:ext>
              </a:extLst>
            </p:cNvPr>
            <p:cNvSpPr txBox="1"/>
            <p:nvPr/>
          </p:nvSpPr>
          <p:spPr>
            <a:xfrm>
              <a:off x="1982506" y="1429842"/>
              <a:ext cx="176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원래 신호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8A9224-C5FD-45EA-A864-22706E871DCE}"/>
                </a:ext>
              </a:extLst>
            </p:cNvPr>
            <p:cNvSpPr txBox="1"/>
            <p:nvPr/>
          </p:nvSpPr>
          <p:spPr>
            <a:xfrm>
              <a:off x="4316988" y="1429842"/>
              <a:ext cx="176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STFT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B9940D-04F9-41C6-8815-C4A0762E3FD2}"/>
                </a:ext>
              </a:extLst>
            </p:cNvPr>
            <p:cNvSpPr txBox="1"/>
            <p:nvPr/>
          </p:nvSpPr>
          <p:spPr>
            <a:xfrm>
              <a:off x="6675328" y="1429842"/>
              <a:ext cx="176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GAF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01E02F-1274-4951-A8AC-9DD71DF7AE49}"/>
                </a:ext>
              </a:extLst>
            </p:cNvPr>
            <p:cNvSpPr txBox="1"/>
            <p:nvPr/>
          </p:nvSpPr>
          <p:spPr>
            <a:xfrm>
              <a:off x="278973" y="2333205"/>
              <a:ext cx="1765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정상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신호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3F8E7-5064-4AC9-A5F8-DC5935AC82D5}"/>
                </a:ext>
              </a:extLst>
            </p:cNvPr>
            <p:cNvSpPr txBox="1"/>
            <p:nvPr/>
          </p:nvSpPr>
          <p:spPr>
            <a:xfrm>
              <a:off x="263722" y="4648923"/>
              <a:ext cx="1765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비정상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신호</a:t>
              </a:r>
            </a:p>
          </p:txBody>
        </p:sp>
        <p:pic>
          <p:nvPicPr>
            <p:cNvPr id="22" name="_x365415568">
              <a:extLst>
                <a:ext uri="{FF2B5EF4-FFF2-40B4-BE49-F238E27FC236}">
                  <a16:creationId xmlns:a16="http://schemas.microsoft.com/office/drawing/2014/main" id="{2284EDC1-9CFC-42A8-91F8-8837A9028F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03" t="-1676" r="34864" b="14377"/>
            <a:stretch/>
          </p:blipFill>
          <p:spPr bwMode="auto">
            <a:xfrm>
              <a:off x="3686040" y="1766811"/>
              <a:ext cx="2263775" cy="446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_x365415568">
              <a:extLst>
                <a:ext uri="{FF2B5EF4-FFF2-40B4-BE49-F238E27FC236}">
                  <a16:creationId xmlns:a16="http://schemas.microsoft.com/office/drawing/2014/main" id="{216A3998-E16D-4E15-B272-F93C2E452A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68" t="1202" b="11487"/>
            <a:stretch/>
          </p:blipFill>
          <p:spPr bwMode="auto">
            <a:xfrm>
              <a:off x="6024517" y="1988218"/>
              <a:ext cx="1912814" cy="438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A0A398-1847-4DC7-9D45-945A26B658E0}"/>
              </a:ext>
            </a:extLst>
          </p:cNvPr>
          <p:cNvSpPr txBox="1"/>
          <p:nvPr/>
        </p:nvSpPr>
        <p:spPr>
          <a:xfrm>
            <a:off x="8013700" y="2400300"/>
            <a:ext cx="3517900" cy="377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7940A4-3CB3-45AD-BC06-F6141AFDE9D1}"/>
              </a:ext>
            </a:extLst>
          </p:cNvPr>
          <p:cNvSpPr txBox="1"/>
          <p:nvPr/>
        </p:nvSpPr>
        <p:spPr>
          <a:xfrm>
            <a:off x="8080263" y="2084966"/>
            <a:ext cx="4027599" cy="3791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(e)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(b)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 양 사이드의 주파수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분포가 넓게 퍼져 있어 차이가 두드러짐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반면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(f)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(c)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비슷한 형상을 </a:t>
            </a:r>
            <a:r>
              <a:rPr lang="ko-KR" altLang="en-US" sz="16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띔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Þ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데이터와 비정상 데이터 사이에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확연한 차이를 보일 수 있는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STFT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활용해 이미지화를 진행함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ko-KR" altLang="en-US" sz="1600" kern="0" spc="0" dirty="0">
              <a:solidFill>
                <a:srgbClr val="00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247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 </a:t>
            </a: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DATASET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079DB52-7848-4ABB-911C-B20E7732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04" y="5114584"/>
            <a:ext cx="2609850" cy="8286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3CDF4B6-B10D-49F7-BF15-ACE30AD4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37" y="1907240"/>
            <a:ext cx="7629525" cy="2000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123709-1D17-4987-9B8D-58E367366D2E}"/>
              </a:ext>
            </a:extLst>
          </p:cNvPr>
          <p:cNvSpPr txBox="1"/>
          <p:nvPr/>
        </p:nvSpPr>
        <p:spPr>
          <a:xfrm>
            <a:off x="841983" y="1262301"/>
            <a:ext cx="1099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MIT-BIH DATABASE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심전도 샘플들을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클래스로 나누어 전처리한 데이터를 활용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7BE1AB-37F4-4185-BA4A-A72DA9B60068}"/>
              </a:ext>
            </a:extLst>
          </p:cNvPr>
          <p:cNvSpPr txBox="1"/>
          <p:nvPr/>
        </p:nvSpPr>
        <p:spPr>
          <a:xfrm>
            <a:off x="914904" y="4563631"/>
            <a:ext cx="247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데이터의 개수</a:t>
            </a:r>
          </a:p>
        </p:txBody>
      </p:sp>
    </p:spTree>
    <p:extLst>
      <p:ext uri="{BB962C8B-B14F-4D97-AF65-F5344CB8AC3E}">
        <p14:creationId xmlns:p14="http://schemas.microsoft.com/office/powerpoint/2010/main" val="252724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259644" y="596495"/>
            <a:ext cx="11656131" cy="6146649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DATA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DEF77C-DEB4-4E5D-8A87-B4CA1820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96" y="988259"/>
            <a:ext cx="7385743" cy="56364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F6C30A-B197-45AE-AEF5-ADEB6DD08D3F}"/>
              </a:ext>
            </a:extLst>
          </p:cNvPr>
          <p:cNvSpPr/>
          <p:nvPr/>
        </p:nvSpPr>
        <p:spPr>
          <a:xfrm>
            <a:off x="628269" y="5364075"/>
            <a:ext cx="1867012" cy="309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C3E582-A12C-40AB-A0A7-40B15F5D2805}"/>
              </a:ext>
            </a:extLst>
          </p:cNvPr>
          <p:cNvSpPr/>
          <p:nvPr/>
        </p:nvSpPr>
        <p:spPr>
          <a:xfrm>
            <a:off x="626772" y="1941844"/>
            <a:ext cx="6654123" cy="3012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9F0365-0A3A-48CC-AEAF-A41CA8A6B313}"/>
              </a:ext>
            </a:extLst>
          </p:cNvPr>
          <p:cNvSpPr/>
          <p:nvPr/>
        </p:nvSpPr>
        <p:spPr>
          <a:xfrm>
            <a:off x="440267" y="5945502"/>
            <a:ext cx="2335247" cy="699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AC1F7-501F-4B88-9126-6DC3F4A1F779}"/>
              </a:ext>
            </a:extLst>
          </p:cNvPr>
          <p:cNvSpPr txBox="1"/>
          <p:nvPr/>
        </p:nvSpPr>
        <p:spPr>
          <a:xfrm>
            <a:off x="7321157" y="3312992"/>
            <a:ext cx="244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Spectrogram </a:t>
            </a:r>
            <a:r>
              <a:rPr lang="ko-KR" altLang="en-US" sz="1400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6E605-13C1-49AE-8D8D-4E7AB6836792}"/>
              </a:ext>
            </a:extLst>
          </p:cNvPr>
          <p:cNvSpPr txBox="1"/>
          <p:nvPr/>
        </p:nvSpPr>
        <p:spPr>
          <a:xfrm>
            <a:off x="2602854" y="5412460"/>
            <a:ext cx="244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List</a:t>
            </a:r>
            <a:r>
              <a:rPr lang="ko-KR" altLang="en-US" sz="1200" dirty="0">
                <a:solidFill>
                  <a:srgbClr val="FF0000"/>
                </a:solidFill>
              </a:rPr>
              <a:t>에 </a:t>
            </a:r>
            <a:r>
              <a:rPr lang="en-US" altLang="ko-KR" sz="1200" dirty="0">
                <a:solidFill>
                  <a:srgbClr val="FF0000"/>
                </a:solidFill>
              </a:rPr>
              <a:t>Spectrogram append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194D66-CA9C-4FB5-835B-73EEAA7DE7A6}"/>
              </a:ext>
            </a:extLst>
          </p:cNvPr>
          <p:cNvSpPr txBox="1"/>
          <p:nvPr/>
        </p:nvSpPr>
        <p:spPr>
          <a:xfrm>
            <a:off x="2815171" y="6180111"/>
            <a:ext cx="244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List -&gt; </a:t>
            </a:r>
            <a:r>
              <a:rPr lang="en-US" altLang="ko-KR" sz="1200" dirty="0" err="1">
                <a:solidFill>
                  <a:srgbClr val="FF0000"/>
                </a:solidFill>
              </a:rPr>
              <a:t>numpy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배열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12672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74F943-3D47-4CB0-A079-E71B30D06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892" y="2102394"/>
            <a:ext cx="14443961" cy="58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_x365414608">
            <a:extLst>
              <a:ext uri="{FF2B5EF4-FFF2-40B4-BE49-F238E27FC236}">
                <a16:creationId xmlns:a16="http://schemas.microsoft.com/office/drawing/2014/main" id="{31AABD7C-6A41-4FA4-985B-BDFAD836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16" y="2481345"/>
            <a:ext cx="7589651" cy="26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D9A14-C43B-4028-9F41-D04393F5F2E0}"/>
              </a:ext>
            </a:extLst>
          </p:cNvPr>
          <p:cNvSpPr txBox="1"/>
          <p:nvPr/>
        </p:nvSpPr>
        <p:spPr>
          <a:xfrm>
            <a:off x="4615837" y="5636271"/>
            <a:ext cx="554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128x128x1</a:t>
            </a:r>
            <a:r>
              <a:rPr lang="ko-KR" altLang="en-US" dirty="0"/>
              <a:t>에 맞는 모델 구성</a:t>
            </a:r>
          </a:p>
        </p:txBody>
      </p:sp>
    </p:spTree>
    <p:extLst>
      <p:ext uri="{BB962C8B-B14F-4D97-AF65-F5344CB8AC3E}">
        <p14:creationId xmlns:p14="http://schemas.microsoft.com/office/powerpoint/2010/main" val="884425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중간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0583A59-7F1C-4F4D-BC12-7712089C6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35" y="2358180"/>
            <a:ext cx="6467329" cy="1070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9D71DA-5360-4B38-9325-2DC5600C56C9}"/>
              </a:ext>
            </a:extLst>
          </p:cNvPr>
          <p:cNvSpPr txBox="1"/>
          <p:nvPr/>
        </p:nvSpPr>
        <p:spPr>
          <a:xfrm>
            <a:off x="2195658" y="4245152"/>
            <a:ext cx="7800684" cy="179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/>
              <a:t>준수한 </a:t>
            </a:r>
            <a:r>
              <a:rPr lang="en-US" altLang="ko-KR" sz="2000" dirty="0"/>
              <a:t>AUC</a:t>
            </a:r>
            <a:r>
              <a:rPr lang="ko-KR" altLang="en-US" sz="2000" dirty="0"/>
              <a:t>를 보임</a:t>
            </a:r>
            <a:endParaRPr lang="en-US" altLang="ko-KR" sz="2000" dirty="0"/>
          </a:p>
          <a:p>
            <a:pPr algn="ctr">
              <a:lnSpc>
                <a:spcPct val="150000"/>
              </a:lnSpc>
            </a:pPr>
            <a:endParaRPr lang="en-US" altLang="ko-KR" sz="2000" dirty="0"/>
          </a:p>
          <a:p>
            <a:pPr algn="ctr">
              <a:lnSpc>
                <a:spcPct val="150000"/>
              </a:lnSpc>
            </a:pPr>
            <a:r>
              <a:rPr lang="ko-KR" altLang="en-US" sz="1800" dirty="0"/>
              <a:t>하지만 </a:t>
            </a:r>
            <a:r>
              <a:rPr lang="en-US" altLang="ko-KR" sz="1800" dirty="0"/>
              <a:t>STFT </a:t>
            </a:r>
            <a:r>
              <a:rPr lang="ko-KR" altLang="en-US" sz="1800" dirty="0"/>
              <a:t>결과를 바로 </a:t>
            </a:r>
            <a:r>
              <a:rPr lang="en-US" altLang="ko-KR" sz="1800" dirty="0" err="1"/>
              <a:t>npy</a:t>
            </a:r>
            <a:r>
              <a:rPr lang="ko-KR" altLang="en-US" sz="1800" dirty="0"/>
              <a:t>로 저장했기 때문에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sz="1800" dirty="0"/>
              <a:t>128 x 128 x 1 </a:t>
            </a:r>
            <a:r>
              <a:rPr lang="ko-KR" altLang="en-US" sz="1800" dirty="0"/>
              <a:t>로 저장 되어 컬러 정보 표현이 불가능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6775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0630" y="1663782"/>
            <a:ext cx="10985832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dirty="0"/>
              <a:t>의료 데이터에서 데이터 불균형 문제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b="1" dirty="0"/>
              <a:t>GAN</a:t>
            </a:r>
            <a:r>
              <a:rPr lang="ko-KR" altLang="en-US" b="1" dirty="0"/>
              <a:t>과 같은 비지도 학습을 이용한 </a:t>
            </a:r>
            <a:r>
              <a:rPr lang="en-US" altLang="ko-KR" b="1" dirty="0"/>
              <a:t>anomaly detection</a:t>
            </a:r>
            <a:r>
              <a:rPr lang="ko-KR" altLang="en-US" b="1" dirty="0"/>
              <a:t>이 필요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기존의 </a:t>
            </a:r>
            <a:r>
              <a:rPr lang="en-US" altLang="ko-KR" dirty="0"/>
              <a:t>GAN </a:t>
            </a:r>
            <a:r>
              <a:rPr lang="ko-KR" altLang="en-US" dirty="0"/>
              <a:t>기반 심부전 탐지는 </a:t>
            </a:r>
            <a:r>
              <a:rPr lang="en-US" altLang="ko-KR" dirty="0"/>
              <a:t>1</a:t>
            </a:r>
            <a:r>
              <a:rPr lang="ko-KR" altLang="en-US" dirty="0"/>
              <a:t>차원 데이터를 이용 했기 때문에 이미지에 직접 표시 불가능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b="1" dirty="0"/>
              <a:t>이미지를 활용해</a:t>
            </a:r>
            <a:r>
              <a:rPr lang="en-US" altLang="ko-KR" b="1" dirty="0"/>
              <a:t> </a:t>
            </a:r>
            <a:r>
              <a:rPr lang="ko-KR" altLang="en-US" b="1" dirty="0"/>
              <a:t>이미지에 직접 이상을 표시하면 더 좋지 않을까</a:t>
            </a:r>
            <a:r>
              <a:rPr lang="en-US" altLang="ko-KR" b="1" dirty="0"/>
              <a:t>?</a:t>
            </a:r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기존의 </a:t>
            </a:r>
            <a:r>
              <a:rPr lang="en-US" altLang="ko-KR" dirty="0"/>
              <a:t>GAN </a:t>
            </a:r>
            <a:r>
              <a:rPr lang="ko-KR" altLang="en-US" dirty="0"/>
              <a:t>기반 탐지는 </a:t>
            </a:r>
            <a:r>
              <a:rPr lang="en-US" altLang="ko-KR" dirty="0"/>
              <a:t>2</a:t>
            </a:r>
            <a:r>
              <a:rPr lang="ko-KR" altLang="en-US" dirty="0"/>
              <a:t>차원 데이터에서 가질 수 있는 색상</a:t>
            </a:r>
            <a:r>
              <a:rPr lang="en-US" altLang="ko-KR" dirty="0"/>
              <a:t>, </a:t>
            </a:r>
            <a:r>
              <a:rPr lang="ko-KR" altLang="en-US" dirty="0"/>
              <a:t>주파수 등의 정보를 활용하기 어려움</a:t>
            </a:r>
            <a:endParaRPr lang="en-US" altLang="ko-KR" dirty="0"/>
          </a:p>
          <a:p>
            <a:pPr marL="285750" indent="-285750" algn="just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b="1" dirty="0"/>
              <a:t>STFT, GAF, 2D-FFT </a:t>
            </a:r>
            <a:r>
              <a:rPr lang="ko-KR" altLang="en-US" b="1" dirty="0"/>
              <a:t>등의 이미지화 알고리즘 활용</a:t>
            </a:r>
            <a:endParaRPr lang="en-US" altLang="ko-KR" b="1" dirty="0"/>
          </a:p>
          <a:p>
            <a:pPr algn="just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8154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DATA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B735C9-6D1D-422A-B86F-ECAD12676348}"/>
              </a:ext>
            </a:extLst>
          </p:cNvPr>
          <p:cNvGrpSpPr/>
          <p:nvPr/>
        </p:nvGrpSpPr>
        <p:grpSpPr>
          <a:xfrm>
            <a:off x="861653" y="913362"/>
            <a:ext cx="10468693" cy="4778873"/>
            <a:chOff x="626772" y="1139843"/>
            <a:chExt cx="10468693" cy="4778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BA613F2-51EA-458E-82C5-8A776A41CA79}"/>
                </a:ext>
              </a:extLst>
            </p:cNvPr>
            <p:cNvSpPr txBox="1"/>
            <p:nvPr/>
          </p:nvSpPr>
          <p:spPr>
            <a:xfrm>
              <a:off x="626772" y="1139843"/>
              <a:ext cx="10468693" cy="419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따라서 </a:t>
              </a:r>
              <a:r>
                <a:rPr lang="en-US" altLang="ko-KR" dirty="0"/>
                <a:t>STFT </a:t>
              </a:r>
              <a:r>
                <a:rPr lang="ko-KR" altLang="en-US" dirty="0"/>
                <a:t>결과를 이미지로 저장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Symbol" panose="05050102010706020507" pitchFamily="18" charset="2"/>
                <a:buChar char="Þ"/>
              </a:pP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Symbol" panose="05050102010706020507" pitchFamily="18" charset="2"/>
                <a:buChar char="Þ"/>
              </a:pP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Symbol" panose="05050102010706020507" pitchFamily="18" charset="2"/>
                <a:buChar char="Þ"/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저장된 이미지를 불러와 </a:t>
              </a:r>
              <a:r>
                <a:rPr lang="en-US" altLang="ko-KR" dirty="0"/>
                <a:t>128x128x3</a:t>
              </a:r>
              <a:r>
                <a:rPr lang="ko-KR" altLang="en-US" dirty="0"/>
                <a:t>으로 </a:t>
              </a:r>
              <a:r>
                <a:rPr lang="en-US" altLang="ko-KR" dirty="0"/>
                <a:t>resize </a:t>
              </a:r>
              <a:r>
                <a:rPr lang="ko-KR" altLang="en-US" dirty="0"/>
                <a:t>진행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 typeface="Symbol" panose="05050102010706020507" pitchFamily="18" charset="2"/>
                <a:buChar char="Þ"/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/>
                <a:t>BeatGAN</a:t>
              </a:r>
              <a:r>
                <a:rPr lang="ko-KR" altLang="en-US" dirty="0"/>
                <a:t>의 입력 형식에 맞춰 </a:t>
              </a:r>
              <a:r>
                <a:rPr lang="en-US" altLang="ko-KR" dirty="0"/>
                <a:t>3X128X128 </a:t>
              </a:r>
              <a:r>
                <a:rPr lang="ko-KR" altLang="en-US" dirty="0"/>
                <a:t>형태로 변환 진행</a:t>
              </a:r>
              <a:endParaRPr lang="en-US" altLang="ko-KR" dirty="0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DC40D87D-108D-41BB-B9D2-CC906ED49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518" y="2016837"/>
              <a:ext cx="9439275" cy="1095375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55A0655-4A9F-4D56-B92B-7DB62B75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518" y="3841521"/>
              <a:ext cx="5181600" cy="752475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438F2C2C-CDE9-42B3-BC29-C7EB042BF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518" y="5475009"/>
              <a:ext cx="4255036" cy="443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832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DATA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C0FA653-15F8-4420-B63A-D7E99567C78F}"/>
              </a:ext>
            </a:extLst>
          </p:cNvPr>
          <p:cNvSpPr txBox="1"/>
          <p:nvPr/>
        </p:nvSpPr>
        <p:spPr>
          <a:xfrm>
            <a:off x="626772" y="976000"/>
            <a:ext cx="609797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이렇게 얻은 </a:t>
            </a:r>
            <a:r>
              <a:rPr lang="en-US" altLang="ko-KR" dirty="0"/>
              <a:t>N,S,F,V,Q</a:t>
            </a:r>
            <a:r>
              <a:rPr lang="ko-KR" altLang="en-US" dirty="0"/>
              <a:t>의 모든 이미지를 </a:t>
            </a:r>
            <a:r>
              <a:rPr lang="en-US" altLang="ko-KR" dirty="0" err="1"/>
              <a:t>npy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E71FEF-E34C-4B9C-B830-7C83E501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9" y="1494839"/>
            <a:ext cx="2001587" cy="12918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9759860-3D83-472C-AAB3-D82C6A3E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77" y="5070501"/>
            <a:ext cx="3640071" cy="12429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8F066-EA50-4688-9546-6E5A86BD5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77" y="3380401"/>
            <a:ext cx="3830387" cy="10660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4AF1B1-5EAD-4610-8997-D38D47651F9E}"/>
              </a:ext>
            </a:extLst>
          </p:cNvPr>
          <p:cNvSpPr txBox="1"/>
          <p:nvPr/>
        </p:nvSpPr>
        <p:spPr>
          <a:xfrm>
            <a:off x="709899" y="2793820"/>
            <a:ext cx="609797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 data</a:t>
            </a:r>
            <a:r>
              <a:rPr lang="ko-KR" altLang="en-US" dirty="0"/>
              <a:t>들의</a:t>
            </a:r>
            <a:r>
              <a:rPr lang="en-US" altLang="ko-KR" dirty="0"/>
              <a:t>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1C6912-343E-47E3-B35F-BBFA50614EA1}"/>
              </a:ext>
            </a:extLst>
          </p:cNvPr>
          <p:cNvSpPr txBox="1"/>
          <p:nvPr/>
        </p:nvSpPr>
        <p:spPr>
          <a:xfrm>
            <a:off x="816777" y="4603704"/>
            <a:ext cx="239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6211E4-E386-4414-80FB-A6CFA4B5A871}"/>
              </a:ext>
            </a:extLst>
          </p:cNvPr>
          <p:cNvSpPr txBox="1"/>
          <p:nvPr/>
        </p:nvSpPr>
        <p:spPr>
          <a:xfrm>
            <a:off x="709899" y="4493626"/>
            <a:ext cx="609797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데이터를 </a:t>
            </a:r>
            <a:r>
              <a:rPr lang="en-US" altLang="ko-KR" dirty="0"/>
              <a:t>test, train, </a:t>
            </a:r>
            <a:r>
              <a:rPr lang="en-US" altLang="ko-KR" dirty="0" err="1"/>
              <a:t>val</a:t>
            </a:r>
            <a:r>
              <a:rPr lang="en-US" altLang="ko-KR" dirty="0"/>
              <a:t> set</a:t>
            </a:r>
            <a:r>
              <a:rPr lang="ko-KR" altLang="en-US" dirty="0"/>
              <a:t>으로 나눈 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962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32597-D7DB-4143-ABCC-8403D63A2CAE}"/>
              </a:ext>
            </a:extLst>
          </p:cNvPr>
          <p:cNvSpPr txBox="1"/>
          <p:nvPr/>
        </p:nvSpPr>
        <p:spPr>
          <a:xfrm>
            <a:off x="835607" y="1139843"/>
            <a:ext cx="9910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DC GAN</a:t>
            </a:r>
            <a:r>
              <a:rPr lang="ko-KR" altLang="en-US" dirty="0"/>
              <a:t>의 구조를 참고해 기존 </a:t>
            </a:r>
            <a:r>
              <a:rPr lang="en-US" altLang="ko-KR" dirty="0"/>
              <a:t>1x128x128</a:t>
            </a:r>
            <a:r>
              <a:rPr lang="ko-KR" altLang="en-US" dirty="0"/>
              <a:t>에 맞춰진 모델을 </a:t>
            </a:r>
            <a:r>
              <a:rPr lang="en-US" altLang="ko-KR" dirty="0"/>
              <a:t>3x128x128</a:t>
            </a:r>
            <a:r>
              <a:rPr lang="ko-KR" altLang="en-US" dirty="0"/>
              <a:t>으로 변경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EF1FFD4-4A7D-431A-971F-A0EF7425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1" y="1679979"/>
            <a:ext cx="6477000" cy="4581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F9CE25-3732-4929-A1AA-71CA9592BA15}"/>
              </a:ext>
            </a:extLst>
          </p:cNvPr>
          <p:cNvSpPr txBox="1"/>
          <p:nvPr/>
        </p:nvSpPr>
        <p:spPr>
          <a:xfrm>
            <a:off x="7742109" y="2532171"/>
            <a:ext cx="43098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3x128x128 </a:t>
            </a:r>
            <a:r>
              <a:rPr lang="ko-KR" altLang="en-US" dirty="0"/>
              <a:t>이미지를</a:t>
            </a:r>
            <a:r>
              <a:rPr lang="en-US" altLang="ko-KR" dirty="0"/>
              <a:t> </a:t>
            </a:r>
            <a:r>
              <a:rPr lang="ko-KR" altLang="en-US" dirty="0"/>
              <a:t>입력으로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받아 </a:t>
            </a:r>
            <a:r>
              <a:rPr lang="en-US" altLang="ko-KR" dirty="0"/>
              <a:t>1x1</a:t>
            </a:r>
            <a:r>
              <a:rPr lang="ko-KR" altLang="en-US" dirty="0"/>
              <a:t>의 출력을 만들어 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Stride = 2 , Filter size = 4x4</a:t>
            </a:r>
            <a:r>
              <a:rPr lang="ko-KR" altLang="en-US" dirty="0"/>
              <a:t>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하면서 사이즈를 줄여 감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마지막에는 </a:t>
            </a:r>
            <a:r>
              <a:rPr lang="en-US" altLang="ko-KR" dirty="0"/>
              <a:t>1x1 </a:t>
            </a:r>
            <a:r>
              <a:rPr lang="ko-KR" altLang="en-US" dirty="0"/>
              <a:t>출력을 위해</a:t>
            </a:r>
            <a:endParaRPr lang="en-US" altLang="ko-KR" dirty="0"/>
          </a:p>
          <a:p>
            <a:r>
              <a:rPr lang="en-US" altLang="ko-KR" dirty="0"/>
              <a:t>    Stride = 1, padding = 0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LeakyReLU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21606F-D066-40E2-9636-4D309DF9B04A}"/>
              </a:ext>
            </a:extLst>
          </p:cNvPr>
          <p:cNvSpPr txBox="1"/>
          <p:nvPr/>
        </p:nvSpPr>
        <p:spPr>
          <a:xfrm>
            <a:off x="8867772" y="1941844"/>
            <a:ext cx="250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64040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0031B3-AE95-4F6D-92A9-41AFFCE11DB6}"/>
              </a:ext>
            </a:extLst>
          </p:cNvPr>
          <p:cNvSpPr txBox="1"/>
          <p:nvPr/>
        </p:nvSpPr>
        <p:spPr>
          <a:xfrm>
            <a:off x="7875751" y="2843814"/>
            <a:ext cx="461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Encoder</a:t>
            </a:r>
            <a:r>
              <a:rPr lang="ko-KR" altLang="en-US" dirty="0"/>
              <a:t>의 결과를 입력으로 받아 </a:t>
            </a:r>
            <a:endParaRPr lang="en-US" altLang="ko-KR" dirty="0"/>
          </a:p>
          <a:p>
            <a:r>
              <a:rPr lang="en-US" altLang="ko-KR" dirty="0"/>
              <a:t>   1x1 </a:t>
            </a:r>
            <a:r>
              <a:rPr lang="ko-KR" altLang="en-US" dirty="0"/>
              <a:t>에서 </a:t>
            </a:r>
            <a:r>
              <a:rPr lang="en-US" altLang="ko-KR" dirty="0"/>
              <a:t>3x128x128 </a:t>
            </a:r>
            <a:r>
              <a:rPr lang="ko-KR" altLang="en-US" dirty="0"/>
              <a:t>데이터를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다시 만들어 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Encoder</a:t>
            </a:r>
            <a:r>
              <a:rPr lang="ko-KR" altLang="en-US" dirty="0"/>
              <a:t>와 대칭적으로 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RELU </a:t>
            </a:r>
            <a:r>
              <a:rPr lang="ko-KR" altLang="en-US" dirty="0"/>
              <a:t>사용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D2635D-3195-4A41-A95F-646BA986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27" y="1493721"/>
            <a:ext cx="6391275" cy="4533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F21A70-5602-4E48-BCF3-1BD4815FCA0A}"/>
              </a:ext>
            </a:extLst>
          </p:cNvPr>
          <p:cNvSpPr txBox="1"/>
          <p:nvPr/>
        </p:nvSpPr>
        <p:spPr>
          <a:xfrm>
            <a:off x="8845877" y="2329594"/>
            <a:ext cx="158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Decoder </a:t>
            </a:r>
            <a:endParaRPr lang="ko-KR" altLang="en-US" sz="2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92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6C0FAB-5AE8-4221-92C0-D411B4DC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07" y="1484404"/>
            <a:ext cx="6561048" cy="477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429FB-907D-4C4C-9078-F62077A08508}"/>
              </a:ext>
            </a:extLst>
          </p:cNvPr>
          <p:cNvSpPr txBox="1"/>
          <p:nvPr/>
        </p:nvSpPr>
        <p:spPr>
          <a:xfrm>
            <a:off x="8777780" y="2879613"/>
            <a:ext cx="21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Generator</a:t>
            </a:r>
            <a:endParaRPr lang="ko-KR" altLang="en-US" sz="2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2D09F-1F90-4BA1-B560-05CA62147C07}"/>
              </a:ext>
            </a:extLst>
          </p:cNvPr>
          <p:cNvSpPr txBox="1"/>
          <p:nvPr/>
        </p:nvSpPr>
        <p:spPr>
          <a:xfrm>
            <a:off x="7726690" y="3734093"/>
            <a:ext cx="385904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를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합쳐서 </a:t>
            </a:r>
            <a:r>
              <a:rPr lang="en-US" altLang="ko-KR" dirty="0"/>
              <a:t>fake</a:t>
            </a:r>
            <a:r>
              <a:rPr lang="ko-KR" altLang="en-US" dirty="0"/>
              <a:t> 이미지를 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ko-KR" altLang="en-US" dirty="0"/>
              <a:t>만들어 냄</a:t>
            </a:r>
          </a:p>
        </p:txBody>
      </p:sp>
    </p:spTree>
    <p:extLst>
      <p:ext uri="{BB962C8B-B14F-4D97-AF65-F5344CB8AC3E}">
        <p14:creationId xmlns:p14="http://schemas.microsoft.com/office/powerpoint/2010/main" val="26738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3B218D6-C9A6-4C59-97B5-C6006ED88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16" y="1976824"/>
            <a:ext cx="7629525" cy="3181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66137D-2E36-4495-B996-D98FF74EEF16}"/>
              </a:ext>
            </a:extLst>
          </p:cNvPr>
          <p:cNvSpPr txBox="1"/>
          <p:nvPr/>
        </p:nvSpPr>
        <p:spPr>
          <a:xfrm>
            <a:off x="5347902" y="1274287"/>
            <a:ext cx="264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Discriminator</a:t>
            </a:r>
            <a:endParaRPr lang="ko-KR" altLang="en-US" sz="2400" dirty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88F8-03D6-43A0-94FE-2429DF91B782}"/>
              </a:ext>
            </a:extLst>
          </p:cNvPr>
          <p:cNvSpPr txBox="1"/>
          <p:nvPr/>
        </p:nvSpPr>
        <p:spPr>
          <a:xfrm>
            <a:off x="2716457" y="5685491"/>
            <a:ext cx="79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Encoder</a:t>
            </a:r>
            <a:r>
              <a:rPr lang="ko-KR" altLang="en-US" dirty="0"/>
              <a:t>의 마지막에 </a:t>
            </a:r>
            <a:r>
              <a:rPr lang="en-US" altLang="ko-KR" dirty="0"/>
              <a:t>sigmoid </a:t>
            </a:r>
            <a:r>
              <a:rPr lang="ko-KR" altLang="en-US" dirty="0"/>
              <a:t>함수를 적용해서 </a:t>
            </a:r>
            <a:r>
              <a:rPr lang="en-US" altLang="ko-KR" dirty="0"/>
              <a:t>Discriminator</a:t>
            </a:r>
            <a:r>
              <a:rPr lang="ko-KR" altLang="en-US" dirty="0"/>
              <a:t>로 사용</a:t>
            </a:r>
          </a:p>
        </p:txBody>
      </p:sp>
    </p:spTree>
    <p:extLst>
      <p:ext uri="{BB962C8B-B14F-4D97-AF65-F5344CB8AC3E}">
        <p14:creationId xmlns:p14="http://schemas.microsoft.com/office/powerpoint/2010/main" val="2763956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06311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 이미지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id="{00B32F63-A97B-456E-97C7-F763CA663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6" y="1626226"/>
            <a:ext cx="2399722" cy="2500763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56A492-FD72-48F6-B8E4-A3ADAB3D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25" y="1801483"/>
            <a:ext cx="2522082" cy="24113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B5F672-54F4-499E-A573-F202A0685616}"/>
              </a:ext>
            </a:extLst>
          </p:cNvPr>
          <p:cNvSpPr txBox="1"/>
          <p:nvPr/>
        </p:nvSpPr>
        <p:spPr>
          <a:xfrm>
            <a:off x="2433473" y="4344650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</a:t>
            </a:r>
            <a:r>
              <a:rPr lang="en-US" altLang="ko-KR" dirty="0"/>
              <a:t>(128x128x3)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C8898-A370-48F8-BBDB-FCF40E8186A7}"/>
              </a:ext>
            </a:extLst>
          </p:cNvPr>
          <p:cNvSpPr txBox="1"/>
          <p:nvPr/>
        </p:nvSpPr>
        <p:spPr>
          <a:xfrm>
            <a:off x="6358041" y="4344650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데이터 </a:t>
            </a:r>
            <a:r>
              <a:rPr lang="en-US" altLang="ko-KR" dirty="0"/>
              <a:t>(128x128x3)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13440-05F1-40CC-85D2-1878741E808C}"/>
              </a:ext>
            </a:extLst>
          </p:cNvPr>
          <p:cNvSpPr txBox="1"/>
          <p:nvPr/>
        </p:nvSpPr>
        <p:spPr>
          <a:xfrm>
            <a:off x="626772" y="5027076"/>
            <a:ext cx="10285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대하여 왼쪽의 입력 데이터가 들어왔을 때 오른쪽과 같이 출력을 만들어 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 존재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디테일한 부분에서 부족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늘려서 학습 진행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46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06311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 이미지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5F672-54F4-499E-A573-F202A0685616}"/>
              </a:ext>
            </a:extLst>
          </p:cNvPr>
          <p:cNvSpPr txBox="1"/>
          <p:nvPr/>
        </p:nvSpPr>
        <p:spPr>
          <a:xfrm>
            <a:off x="2433473" y="4344650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데이터</a:t>
            </a:r>
            <a:r>
              <a:rPr lang="en-US" altLang="ko-KR" dirty="0"/>
              <a:t>(128x128x3)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C8898-A370-48F8-BBDB-FCF40E8186A7}"/>
              </a:ext>
            </a:extLst>
          </p:cNvPr>
          <p:cNvSpPr txBox="1"/>
          <p:nvPr/>
        </p:nvSpPr>
        <p:spPr>
          <a:xfrm>
            <a:off x="6358041" y="4344650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 데이터 </a:t>
            </a:r>
            <a:r>
              <a:rPr lang="en-US" altLang="ko-KR" dirty="0"/>
              <a:t>(128x128x3)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13440-05F1-40CC-85D2-1878741E808C}"/>
              </a:ext>
            </a:extLst>
          </p:cNvPr>
          <p:cNvSpPr txBox="1"/>
          <p:nvPr/>
        </p:nvSpPr>
        <p:spPr>
          <a:xfrm>
            <a:off x="3592676" y="5810125"/>
            <a:ext cx="717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plot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함수가 이미지에 맞지 않아서 출력이 비정상적으로 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D0D698-D7DD-44A5-A497-C0B928EA0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6" r="58158"/>
          <a:stretch/>
        </p:blipFill>
        <p:spPr>
          <a:xfrm>
            <a:off x="5278541" y="1941879"/>
            <a:ext cx="855559" cy="340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8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data, ground truth</a:t>
            </a:r>
            <a:r>
              <a:rPr lang="ko-KR" altLang="en-US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구성</a:t>
            </a:r>
            <a:r>
              <a:rPr lang="en-US" altLang="ko-KR" sz="3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128x3x128x128</a:t>
            </a: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</a:t>
            </a: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Plot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함수 변경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7AC12-19BB-478F-9609-928821A82960}"/>
              </a:ext>
            </a:extLst>
          </p:cNvPr>
          <p:cNvSpPr txBox="1"/>
          <p:nvPr/>
        </p:nvSpPr>
        <p:spPr>
          <a:xfrm>
            <a:off x="7343518" y="1444848"/>
            <a:ext cx="4496057" cy="485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self.input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들만 추출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진짜 이미지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self.fake</a:t>
            </a:r>
            <a:r>
              <a: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입력한 결과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가짜 이미지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fake,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크기는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128x3x128x128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128(batch-size) x 3 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x128x128(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픽셀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fake, real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중 일부를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128x128x3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변환해 이미지로 저장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9BB3A7-EDBC-47B0-9E1D-A8A3D082849D}"/>
              </a:ext>
            </a:extLst>
          </p:cNvPr>
          <p:cNvSpPr txBox="1"/>
          <p:nvPr/>
        </p:nvSpPr>
        <p:spPr>
          <a:xfrm>
            <a:off x="2081562" y="1873851"/>
            <a:ext cx="4322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data, ground truth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128x3x128x128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CF3109-503A-4B1B-BE82-63A062C167EC}"/>
              </a:ext>
            </a:extLst>
          </p:cNvPr>
          <p:cNvGrpSpPr/>
          <p:nvPr/>
        </p:nvGrpSpPr>
        <p:grpSpPr>
          <a:xfrm>
            <a:off x="582342" y="2366340"/>
            <a:ext cx="6531260" cy="3015143"/>
            <a:chOff x="914904" y="2236419"/>
            <a:chExt cx="7244661" cy="327498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9C4194-E83D-4AA2-9257-F4BCE79BCAFE}"/>
                </a:ext>
              </a:extLst>
            </p:cNvPr>
            <p:cNvGrpSpPr/>
            <p:nvPr/>
          </p:nvGrpSpPr>
          <p:grpSpPr>
            <a:xfrm>
              <a:off x="914904" y="2236419"/>
              <a:ext cx="7244661" cy="3274984"/>
              <a:chOff x="315154" y="2068803"/>
              <a:chExt cx="7244661" cy="327498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C7218AC-CEB9-46DA-972D-F653599A5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154" y="2068803"/>
                <a:ext cx="7244661" cy="3274984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E42A7DB-BFA6-46CF-A480-5EDE65F02A40}"/>
                  </a:ext>
                </a:extLst>
              </p:cNvPr>
              <p:cNvSpPr/>
              <p:nvPr/>
            </p:nvSpPr>
            <p:spPr>
              <a:xfrm>
                <a:off x="1149292" y="3171038"/>
                <a:ext cx="3573710" cy="385894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B816C1-ADD0-447B-8C2B-26A8D3A852AB}"/>
                  </a:ext>
                </a:extLst>
              </p:cNvPr>
              <p:cNvSpPr txBox="1"/>
              <p:nvPr/>
            </p:nvSpPr>
            <p:spPr>
              <a:xfrm>
                <a:off x="4781725" y="3221372"/>
                <a:ext cx="233213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92D050"/>
                    </a:solidFill>
                  </a:rPr>
                  <a:t>128 x 3 x 128 x 128</a:t>
                </a:r>
                <a:endParaRPr lang="ko-KR" altLang="en-US" sz="1400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35CB2D6-5B47-4904-818D-EFBDFA656993}"/>
                  </a:ext>
                </a:extLst>
              </p:cNvPr>
              <p:cNvSpPr/>
              <p:nvPr/>
            </p:nvSpPr>
            <p:spPr>
              <a:xfrm>
                <a:off x="1149292" y="4257231"/>
                <a:ext cx="3573710" cy="307778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E7B8CC-35FE-4EEA-9A00-6B00B3E868BE}"/>
                  </a:ext>
                </a:extLst>
              </p:cNvPr>
              <p:cNvSpPr txBox="1"/>
              <p:nvPr/>
            </p:nvSpPr>
            <p:spPr>
              <a:xfrm>
                <a:off x="4781725" y="4229449"/>
                <a:ext cx="2332139" cy="3343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4"/>
                    </a:solidFill>
                  </a:rPr>
                  <a:t>128 x 3 x 128 x 128</a:t>
                </a:r>
                <a:endParaRPr lang="ko-KR" altLang="en-US" sz="14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66A267C-1101-4975-990C-1DACB66E3A9D}"/>
                </a:ext>
              </a:extLst>
            </p:cNvPr>
            <p:cNvSpPr/>
            <p:nvPr/>
          </p:nvSpPr>
          <p:spPr>
            <a:xfrm>
              <a:off x="2076702" y="2313891"/>
              <a:ext cx="582678" cy="32446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FFA637-F06A-45D9-BC03-7C0C6887BAA3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flipV="1">
            <a:off x="1892385" y="2027740"/>
            <a:ext cx="189177" cy="409925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407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 이미지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A2EC6F-ABCE-45DF-9D40-F5AAD687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98" y="1602415"/>
            <a:ext cx="2665389" cy="24517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D689E7-9E5E-4885-9E23-70176A71538B}"/>
              </a:ext>
            </a:extLst>
          </p:cNvPr>
          <p:cNvSpPr txBox="1"/>
          <p:nvPr/>
        </p:nvSpPr>
        <p:spPr>
          <a:xfrm>
            <a:off x="75908" y="4174833"/>
            <a:ext cx="3762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(128x128x3)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C77AC-B33D-4552-9FE5-147B1FD90237}"/>
              </a:ext>
            </a:extLst>
          </p:cNvPr>
          <p:cNvSpPr txBox="1"/>
          <p:nvPr/>
        </p:nvSpPr>
        <p:spPr>
          <a:xfrm>
            <a:off x="4206169" y="4175626"/>
            <a:ext cx="3168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데이터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(128x128x3)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993754-E701-4C5D-92F8-04E7C256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7" y="1537291"/>
            <a:ext cx="2509774" cy="24517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92C1F6-F27E-4C78-AC1A-C3CD08390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204" y="1589624"/>
            <a:ext cx="2509774" cy="24644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875576-67FF-456F-B884-9A5D89ACA6EA}"/>
              </a:ext>
            </a:extLst>
          </p:cNvPr>
          <p:cNvSpPr txBox="1"/>
          <p:nvPr/>
        </p:nvSpPr>
        <p:spPr>
          <a:xfrm>
            <a:off x="8141062" y="4179522"/>
            <a:ext cx="3168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10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데이터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(128x128x3)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367B3-69AD-4747-88C4-FE616BD58C7A}"/>
              </a:ext>
            </a:extLst>
          </p:cNvPr>
          <p:cNvSpPr txBox="1"/>
          <p:nvPr/>
        </p:nvSpPr>
        <p:spPr>
          <a:xfrm>
            <a:off x="626772" y="4902134"/>
            <a:ext cx="10882003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모델을 학습한 결과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epoch =1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 보다 노이즈가 상당히 많이 줄어들고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정교해짐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입력과 유사한 이미지를 생성함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때는 가장 진한 부분들만 구분할 수 있었는데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epoch=10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경우에는 조금 연하거나 진한 부분 까지도 구분 가능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늘리면 훨씬 디테일한 결과를 얻을 수 있을 것으로 기대됨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49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834338" y="3095104"/>
            <a:ext cx="10439729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차원의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ECG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차원의 이미지로 바꾸어서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심부전을 탐지하는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GAN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기반의 알고리즘 개발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734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 이미지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(SVE)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302EC-C081-47CC-BA32-5E8838677D00}"/>
              </a:ext>
            </a:extLst>
          </p:cNvPr>
          <p:cNvSpPr txBox="1"/>
          <p:nvPr/>
        </p:nvSpPr>
        <p:spPr>
          <a:xfrm>
            <a:off x="276225" y="4298956"/>
            <a:ext cx="376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(A) </a:t>
            </a:r>
            <a:r>
              <a:rPr lang="ko-KR" altLang="en-US" sz="1400" dirty="0"/>
              <a:t>입력 이미지</a:t>
            </a:r>
            <a:endParaRPr lang="en-US" altLang="ko-KR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E1B6B6-3EAE-4C7C-BE50-CCF6717F4AA9}"/>
              </a:ext>
            </a:extLst>
          </p:cNvPr>
          <p:cNvSpPr txBox="1"/>
          <p:nvPr/>
        </p:nvSpPr>
        <p:spPr>
          <a:xfrm>
            <a:off x="4227211" y="414970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84327-5895-4A0E-A6E8-CD09F32DEDBD}"/>
              </a:ext>
            </a:extLst>
          </p:cNvPr>
          <p:cNvSpPr txBox="1"/>
          <p:nvPr/>
        </p:nvSpPr>
        <p:spPr>
          <a:xfrm>
            <a:off x="4538891" y="4279616"/>
            <a:ext cx="316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(B) </a:t>
            </a:r>
            <a:r>
              <a:rPr lang="ko-KR" altLang="en-US" sz="1400" dirty="0"/>
              <a:t>생성 이미지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37FB342-4889-4ED2-8A23-16BA55F1E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4" t="7979" r="64048" b="19874"/>
          <a:stretch/>
        </p:blipFill>
        <p:spPr>
          <a:xfrm>
            <a:off x="953948" y="1743381"/>
            <a:ext cx="2490062" cy="24587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547C3B-20AA-4D5A-B29F-15082AC3C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43" t="12749" r="3738" b="13585"/>
          <a:stretch/>
        </p:blipFill>
        <p:spPr>
          <a:xfrm>
            <a:off x="4839111" y="1736057"/>
            <a:ext cx="2483566" cy="246604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CEF0DC-C0A4-4324-AAC5-F5ED5C734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778" y="1736056"/>
            <a:ext cx="2511354" cy="24660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6CED07-1D87-4678-80D2-B4072FC3C5DB}"/>
              </a:ext>
            </a:extLst>
          </p:cNvPr>
          <p:cNvSpPr txBox="1"/>
          <p:nvPr/>
        </p:nvSpPr>
        <p:spPr>
          <a:xfrm>
            <a:off x="8080248" y="4274065"/>
            <a:ext cx="3762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(C) </a:t>
            </a:r>
            <a:r>
              <a:rPr lang="ko-KR" altLang="en-US" sz="1400" dirty="0"/>
              <a:t>정상 이미지</a:t>
            </a:r>
            <a:r>
              <a:rPr lang="en-US" altLang="ko-KR" sz="1400" dirty="0"/>
              <a:t>(fake)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FEDD6F-8A85-465B-AFB4-4C7864293176}"/>
              </a:ext>
            </a:extLst>
          </p:cNvPr>
          <p:cNvSpPr/>
          <p:nvPr/>
        </p:nvSpPr>
        <p:spPr>
          <a:xfrm>
            <a:off x="2859873" y="3230468"/>
            <a:ext cx="747329" cy="919241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E93834-58DA-4146-9D9B-CF654BB565B6}"/>
              </a:ext>
            </a:extLst>
          </p:cNvPr>
          <p:cNvSpPr/>
          <p:nvPr/>
        </p:nvSpPr>
        <p:spPr>
          <a:xfrm>
            <a:off x="6708183" y="3320649"/>
            <a:ext cx="762616" cy="904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1F909E-A68B-4A56-90D0-2A9D3F68C272}"/>
              </a:ext>
            </a:extLst>
          </p:cNvPr>
          <p:cNvCxnSpPr>
            <a:cxnSpLocks/>
            <a:stCxn id="28" idx="3"/>
            <a:endCxn id="17" idx="3"/>
          </p:cNvCxnSpPr>
          <p:nvPr/>
        </p:nvCxnSpPr>
        <p:spPr>
          <a:xfrm>
            <a:off x="3607202" y="3690089"/>
            <a:ext cx="431726" cy="762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2C31FA3-039A-4905-8EB6-B53B586AAE04}"/>
              </a:ext>
            </a:extLst>
          </p:cNvPr>
          <p:cNvCxnSpPr>
            <a:cxnSpLocks/>
          </p:cNvCxnSpPr>
          <p:nvPr/>
        </p:nvCxnSpPr>
        <p:spPr>
          <a:xfrm flipH="1">
            <a:off x="4216610" y="3690089"/>
            <a:ext cx="2469353" cy="803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C8A8B3-BEB4-4554-9BAE-716026EBB6C7}"/>
              </a:ext>
            </a:extLst>
          </p:cNvPr>
          <p:cNvSpPr txBox="1"/>
          <p:nvPr/>
        </p:nvSpPr>
        <p:spPr>
          <a:xfrm>
            <a:off x="3227464" y="4500944"/>
            <a:ext cx="2122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Generator</a:t>
            </a:r>
            <a:r>
              <a:rPr lang="ko-KR" altLang="en-US" sz="1100" dirty="0"/>
              <a:t>를 거치면서</a:t>
            </a:r>
            <a:endParaRPr lang="en-US" altLang="ko-KR" sz="1100" dirty="0"/>
          </a:p>
          <a:p>
            <a:r>
              <a:rPr lang="ko-KR" altLang="en-US" sz="1100" dirty="0"/>
              <a:t>비정상이었던 부분이 사라짐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C1C716-F622-44F0-ADC2-55B1CEA5DE8C}"/>
              </a:ext>
            </a:extLst>
          </p:cNvPr>
          <p:cNvSpPr txBox="1"/>
          <p:nvPr/>
        </p:nvSpPr>
        <p:spPr>
          <a:xfrm>
            <a:off x="838076" y="4912465"/>
            <a:ext cx="10719969" cy="153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과정에서는 비정상 이미지를 넣었을 때 정상에 가까운 이미지를 만들어 내는 것이 목적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모델의 입력으로 넣었을 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(B)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얻을 수 있었음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이미지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생성 이미지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비교하면 비슷한 형태를 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학습이 성공적이었음을 의미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42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 이미지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(VEBs)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43F0A8-8048-470B-8DEC-4D35C5062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46" t="11113" r="6661" b="16064"/>
          <a:stretch/>
        </p:blipFill>
        <p:spPr>
          <a:xfrm>
            <a:off x="4472263" y="1905487"/>
            <a:ext cx="2496567" cy="25275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39FABF-AA80-4CE6-82FD-EEF73CDF453A}"/>
              </a:ext>
            </a:extLst>
          </p:cNvPr>
          <p:cNvSpPr txBox="1"/>
          <p:nvPr/>
        </p:nvSpPr>
        <p:spPr>
          <a:xfrm>
            <a:off x="246444" y="4570635"/>
            <a:ext cx="376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이미지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CBB5FB-8B9A-4EE9-A9A9-A1CACDFEBB8C}"/>
              </a:ext>
            </a:extLst>
          </p:cNvPr>
          <p:cNvSpPr txBox="1"/>
          <p:nvPr/>
        </p:nvSpPr>
        <p:spPr>
          <a:xfrm>
            <a:off x="3912466" y="430004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4B63A1-796E-4293-9C1F-BE69CF0B6191}"/>
              </a:ext>
            </a:extLst>
          </p:cNvPr>
          <p:cNvSpPr txBox="1"/>
          <p:nvPr/>
        </p:nvSpPr>
        <p:spPr>
          <a:xfrm>
            <a:off x="4115128" y="4570635"/>
            <a:ext cx="316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이미지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C767EB4-5F52-4A5C-B575-E5CA7847A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546" y="1908937"/>
            <a:ext cx="2573991" cy="252755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3244CF-6497-4870-B8F1-64EFD5AB2039}"/>
              </a:ext>
            </a:extLst>
          </p:cNvPr>
          <p:cNvSpPr txBox="1"/>
          <p:nvPr/>
        </p:nvSpPr>
        <p:spPr>
          <a:xfrm>
            <a:off x="7389978" y="4554511"/>
            <a:ext cx="3762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이미지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(fake)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0201F3A-2D8A-4AF2-9D87-4E8E6A0DE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5" t="10582" r="66182" b="17189"/>
          <a:stretch/>
        </p:blipFill>
        <p:spPr>
          <a:xfrm>
            <a:off x="1046272" y="1846292"/>
            <a:ext cx="2408044" cy="257003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9425E1-71E5-48E6-93A4-9A48E97B52A1}"/>
              </a:ext>
            </a:extLst>
          </p:cNvPr>
          <p:cNvSpPr/>
          <p:nvPr/>
        </p:nvSpPr>
        <p:spPr>
          <a:xfrm>
            <a:off x="1602093" y="3442981"/>
            <a:ext cx="973123" cy="1021319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CA029C-D456-45F0-B21D-08D1B0A88D04}"/>
              </a:ext>
            </a:extLst>
          </p:cNvPr>
          <p:cNvSpPr/>
          <p:nvPr/>
        </p:nvSpPr>
        <p:spPr>
          <a:xfrm>
            <a:off x="5115592" y="3556600"/>
            <a:ext cx="762616" cy="904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5F73E8-0A96-4344-8AC6-A987E0337E50}"/>
              </a:ext>
            </a:extLst>
          </p:cNvPr>
          <p:cNvSpPr txBox="1"/>
          <p:nvPr/>
        </p:nvSpPr>
        <p:spPr>
          <a:xfrm>
            <a:off x="1887333" y="5495210"/>
            <a:ext cx="821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Generator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거치면서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중앙에 퍼져 있던 부분이 좁아지고 밑의 색도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진해짐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109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측정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BDAC1B-AB4C-497A-BC94-2C10FBCB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75" y="3192656"/>
            <a:ext cx="5195025" cy="8981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595DDE-FAEE-402C-871A-425CD8641D08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</a:t>
            </a:r>
          </a:p>
        </p:txBody>
      </p:sp>
    </p:spTree>
    <p:extLst>
      <p:ext uri="{BB962C8B-B14F-4D97-AF65-F5344CB8AC3E}">
        <p14:creationId xmlns:p14="http://schemas.microsoft.com/office/powerpoint/2010/main" val="2221375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100,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 이미지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21E05C6-7AF1-4D8E-9F38-F83C1795F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641" y="1540012"/>
            <a:ext cx="2584316" cy="25635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DAF9A8-5BF2-467A-B358-2CA5AAA16357}"/>
              </a:ext>
            </a:extLst>
          </p:cNvPr>
          <p:cNvSpPr txBox="1"/>
          <p:nvPr/>
        </p:nvSpPr>
        <p:spPr>
          <a:xfrm>
            <a:off x="8493252" y="3806844"/>
            <a:ext cx="3168869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Epoch = 100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 이미지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2B4B1F5-F555-4308-AECF-783A46858E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1" t="5750" r="65655" b="18493"/>
          <a:stretch/>
        </p:blipFill>
        <p:spPr>
          <a:xfrm>
            <a:off x="4632804" y="1648579"/>
            <a:ext cx="2492726" cy="24877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4A00EEB-7BDB-4181-B687-BCA462340E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80" t="6732" r="8142" b="15595"/>
          <a:stretch/>
        </p:blipFill>
        <p:spPr>
          <a:xfrm>
            <a:off x="795786" y="1669753"/>
            <a:ext cx="2307644" cy="23703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D6672-F91E-4269-9A23-22B2FCAE4A31}"/>
              </a:ext>
            </a:extLst>
          </p:cNvPr>
          <p:cNvSpPr/>
          <p:nvPr/>
        </p:nvSpPr>
        <p:spPr>
          <a:xfrm>
            <a:off x="8743641" y="3252907"/>
            <a:ext cx="683861" cy="8833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94F1CF-E51F-457F-A112-41A6F3DF6CBA}"/>
              </a:ext>
            </a:extLst>
          </p:cNvPr>
          <p:cNvSpPr/>
          <p:nvPr/>
        </p:nvSpPr>
        <p:spPr>
          <a:xfrm>
            <a:off x="4632804" y="3396035"/>
            <a:ext cx="670020" cy="74025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8A66C9-A525-41DE-9AC7-AE0504086BEB}"/>
              </a:ext>
            </a:extLst>
          </p:cNvPr>
          <p:cNvSpPr/>
          <p:nvPr/>
        </p:nvSpPr>
        <p:spPr>
          <a:xfrm>
            <a:off x="9677891" y="3396035"/>
            <a:ext cx="683861" cy="5962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939C83-C917-461D-8DF7-4EA5AB08F2EA}"/>
              </a:ext>
            </a:extLst>
          </p:cNvPr>
          <p:cNvSpPr/>
          <p:nvPr/>
        </p:nvSpPr>
        <p:spPr>
          <a:xfrm>
            <a:off x="1607677" y="3365938"/>
            <a:ext cx="683861" cy="5962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9DB413-A8A0-4D49-97E1-7E1E9451A458}"/>
              </a:ext>
            </a:extLst>
          </p:cNvPr>
          <p:cNvSpPr/>
          <p:nvPr/>
        </p:nvSpPr>
        <p:spPr>
          <a:xfrm>
            <a:off x="626772" y="3584273"/>
            <a:ext cx="683861" cy="59620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B88834-C31E-498A-B031-61608C4D0BB0}"/>
              </a:ext>
            </a:extLst>
          </p:cNvPr>
          <p:cNvSpPr/>
          <p:nvPr/>
        </p:nvSpPr>
        <p:spPr>
          <a:xfrm>
            <a:off x="5640896" y="3396034"/>
            <a:ext cx="683861" cy="5962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796BC8-00D7-4335-BBC9-931E168065DE}"/>
              </a:ext>
            </a:extLst>
          </p:cNvPr>
          <p:cNvSpPr txBox="1"/>
          <p:nvPr/>
        </p:nvSpPr>
        <p:spPr>
          <a:xfrm>
            <a:off x="-63956" y="4294158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이미지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7E5B51-980B-43C1-83B1-541FEB3040CA}"/>
              </a:ext>
            </a:extLst>
          </p:cNvPr>
          <p:cNvGrpSpPr/>
          <p:nvPr/>
        </p:nvGrpSpPr>
        <p:grpSpPr>
          <a:xfrm>
            <a:off x="4511565" y="4355482"/>
            <a:ext cx="3168869" cy="780205"/>
            <a:chOff x="3957229" y="3855273"/>
            <a:chExt cx="3168869" cy="7802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CC1FA4-6475-4EDF-8413-FA849B9782FD}"/>
                </a:ext>
              </a:extLst>
            </p:cNvPr>
            <p:cNvSpPr txBox="1"/>
            <p:nvPr/>
          </p:nvSpPr>
          <p:spPr>
            <a:xfrm>
              <a:off x="3957229" y="3855273"/>
              <a:ext cx="3168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Epoch = 10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출력 이미지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DF478B-4294-4431-B663-FE4A2B350EC7}"/>
                </a:ext>
              </a:extLst>
            </p:cNvPr>
            <p:cNvSpPr txBox="1"/>
            <p:nvPr/>
          </p:nvSpPr>
          <p:spPr>
            <a:xfrm>
              <a:off x="4872969" y="4266146"/>
              <a:ext cx="1503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10AEFD-2F9F-4CD8-8B3D-54C467D22EF7}"/>
              </a:ext>
            </a:extLst>
          </p:cNvPr>
          <p:cNvSpPr txBox="1"/>
          <p:nvPr/>
        </p:nvSpPr>
        <p:spPr>
          <a:xfrm>
            <a:off x="3947926" y="5465675"/>
            <a:ext cx="4753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형태 반영이 조금 더 잘 된 모습</a:t>
            </a:r>
          </a:p>
        </p:txBody>
      </p:sp>
    </p:spTree>
    <p:extLst>
      <p:ext uri="{BB962C8B-B14F-4D97-AF65-F5344CB8AC3E}">
        <p14:creationId xmlns:p14="http://schemas.microsoft.com/office/powerpoint/2010/main" val="201420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100, 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 이미지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(SVE)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895AC4-33FC-49FD-A9FE-C7202127BE99}"/>
              </a:ext>
            </a:extLst>
          </p:cNvPr>
          <p:cNvSpPr txBox="1"/>
          <p:nvPr/>
        </p:nvSpPr>
        <p:spPr>
          <a:xfrm>
            <a:off x="4062598" y="3526190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74FD70-AC38-480F-80CA-20D5892FF82A}"/>
              </a:ext>
            </a:extLst>
          </p:cNvPr>
          <p:cNvSpPr txBox="1"/>
          <p:nvPr/>
        </p:nvSpPr>
        <p:spPr>
          <a:xfrm>
            <a:off x="4268271" y="4727758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 Epoch = 10 </a:t>
            </a:r>
            <a:r>
              <a:rPr lang="ko-KR" altLang="en-US" dirty="0"/>
              <a:t>생성 이미지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F7FD118-F5A8-4609-A23B-1B6BC3F68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43" t="12749" r="3738" b="13585"/>
          <a:stretch/>
        </p:blipFill>
        <p:spPr>
          <a:xfrm>
            <a:off x="4842064" y="2047290"/>
            <a:ext cx="2389403" cy="23725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35A0FD-40C5-4BDF-8488-386F28BD8AD3}"/>
              </a:ext>
            </a:extLst>
          </p:cNvPr>
          <p:cNvSpPr txBox="1"/>
          <p:nvPr/>
        </p:nvSpPr>
        <p:spPr>
          <a:xfrm>
            <a:off x="7923759" y="4727758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Epoch = 100 </a:t>
            </a:r>
            <a:r>
              <a:rPr lang="ko-KR" altLang="en-US" dirty="0"/>
              <a:t>생성 이미지</a:t>
            </a:r>
            <a:endParaRPr lang="en-US" altLang="ko-KR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B860E9-DAFA-49A4-9BBF-3F92DDAC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221" y="2119911"/>
            <a:ext cx="2389403" cy="23448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3B11CD7-F3C5-42F4-BC8A-B6DD5B4E9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907" y="2047290"/>
            <a:ext cx="2389403" cy="23322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7B8A5E-6226-4053-A54A-A686E74D8AED}"/>
              </a:ext>
            </a:extLst>
          </p:cNvPr>
          <p:cNvSpPr txBox="1"/>
          <p:nvPr/>
        </p:nvSpPr>
        <p:spPr>
          <a:xfrm>
            <a:off x="262258" y="4747775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ko-KR" altLang="en-US" dirty="0"/>
              <a:t>입력 이미지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6AA04-DB88-48F8-A2CF-715B730EE74F}"/>
              </a:ext>
            </a:extLst>
          </p:cNvPr>
          <p:cNvSpPr txBox="1"/>
          <p:nvPr/>
        </p:nvSpPr>
        <p:spPr>
          <a:xfrm>
            <a:off x="4314825" y="5724351"/>
            <a:ext cx="6625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이미지가 조금 더 명확해짐</a:t>
            </a:r>
          </a:p>
        </p:txBody>
      </p:sp>
    </p:spTree>
    <p:extLst>
      <p:ext uri="{BB962C8B-B14F-4D97-AF65-F5344CB8AC3E}">
        <p14:creationId xmlns:p14="http://schemas.microsoft.com/office/powerpoint/2010/main" val="3874952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TEST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생성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100, 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비정상 이미지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646D9-1AD0-495E-B6AB-5DADD36BA264}"/>
              </a:ext>
            </a:extLst>
          </p:cNvPr>
          <p:cNvSpPr txBox="1"/>
          <p:nvPr/>
        </p:nvSpPr>
        <p:spPr>
          <a:xfrm>
            <a:off x="3912466" y="430004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A9E2F6-3E7E-4A9A-94B8-A08581C4391D}"/>
              </a:ext>
            </a:extLst>
          </p:cNvPr>
          <p:cNvSpPr txBox="1"/>
          <p:nvPr/>
        </p:nvSpPr>
        <p:spPr>
          <a:xfrm>
            <a:off x="4136112" y="465358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Epoch = 10 </a:t>
            </a:r>
            <a:r>
              <a:rPr lang="ko-KR" altLang="en-US" dirty="0"/>
              <a:t>생성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992455-4164-4274-86EE-E7F9291152C5}"/>
              </a:ext>
            </a:extLst>
          </p:cNvPr>
          <p:cNvSpPr txBox="1"/>
          <p:nvPr/>
        </p:nvSpPr>
        <p:spPr>
          <a:xfrm>
            <a:off x="8189369" y="4665604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Epoch = 100 </a:t>
            </a:r>
            <a:r>
              <a:rPr lang="ko-KR" altLang="en-US" dirty="0"/>
              <a:t>생성 이미지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3F590D-1926-4506-807D-035BE0DD1D9C}"/>
              </a:ext>
            </a:extLst>
          </p:cNvPr>
          <p:cNvSpPr txBox="1"/>
          <p:nvPr/>
        </p:nvSpPr>
        <p:spPr>
          <a:xfrm>
            <a:off x="1819600" y="5701115"/>
            <a:ext cx="821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조금 더 흰 부분과 빨간색 부분이 구분이 잘 됨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BB569D2-6098-41B4-BDE0-27915E41B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4" t="2220" r="60718" b="65683"/>
          <a:stretch/>
        </p:blipFill>
        <p:spPr>
          <a:xfrm>
            <a:off x="699391" y="1802295"/>
            <a:ext cx="2530704" cy="24969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8F4CDBC-30A9-41F1-87C8-3F11AEADB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84" t="9778" r="5772" b="59344"/>
          <a:stretch/>
        </p:blipFill>
        <p:spPr>
          <a:xfrm>
            <a:off x="8555672" y="1786839"/>
            <a:ext cx="2898113" cy="26802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2B6CAB3-F283-40B7-9ED5-CDBFA56699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18" t="62689" r="58430" b="9289"/>
          <a:stretch/>
        </p:blipFill>
        <p:spPr>
          <a:xfrm>
            <a:off x="4599039" y="1797154"/>
            <a:ext cx="2545028" cy="25406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129BCEB-B8E9-4C87-BE94-CF8E98E701DA}"/>
              </a:ext>
            </a:extLst>
          </p:cNvPr>
          <p:cNvSpPr txBox="1"/>
          <p:nvPr/>
        </p:nvSpPr>
        <p:spPr>
          <a:xfrm>
            <a:off x="-47451" y="4665604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ko-KR" altLang="en-US" dirty="0"/>
              <a:t>입력 이미지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1135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차이 시각화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2C255-7C3E-4CCF-AEB9-8A9746B07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2" y="1624790"/>
            <a:ext cx="7944946" cy="3608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39323-B8AE-4549-A8F7-CB4265456DDF}"/>
              </a:ext>
            </a:extLst>
          </p:cNvPr>
          <p:cNvSpPr txBox="1"/>
          <p:nvPr/>
        </p:nvSpPr>
        <p:spPr>
          <a:xfrm>
            <a:off x="1752600" y="5711499"/>
            <a:ext cx="876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Opencv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모듈로 이미지 간의 </a:t>
            </a:r>
            <a:r>
              <a:rPr lang="ko-KR" altLang="en-US" sz="2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차이점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구하고 </a:t>
            </a:r>
            <a:r>
              <a:rPr lang="ko-KR" altLang="en-US" sz="2000" dirty="0" err="1">
                <a:solidFill>
                  <a:schemeClr val="accent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마스킹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진행한 후 이미지를 </a:t>
            </a:r>
            <a:r>
              <a:rPr lang="ko-KR" altLang="en-US" sz="2000" dirty="0">
                <a:solidFill>
                  <a:schemeClr val="accent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17840-BB50-4BB7-BE31-60A8470B735D}"/>
              </a:ext>
            </a:extLst>
          </p:cNvPr>
          <p:cNvSpPr/>
          <p:nvPr/>
        </p:nvSpPr>
        <p:spPr>
          <a:xfrm>
            <a:off x="1901200" y="2722129"/>
            <a:ext cx="2698045" cy="30329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AD9C33-BD83-4C3D-9CD8-9B62D9781685}"/>
              </a:ext>
            </a:extLst>
          </p:cNvPr>
          <p:cNvSpPr/>
          <p:nvPr/>
        </p:nvSpPr>
        <p:spPr>
          <a:xfrm>
            <a:off x="770838" y="3130532"/>
            <a:ext cx="7944946" cy="147533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DF1664-6519-492B-970E-978CD7AC6648}"/>
              </a:ext>
            </a:extLst>
          </p:cNvPr>
          <p:cNvSpPr/>
          <p:nvPr/>
        </p:nvSpPr>
        <p:spPr>
          <a:xfrm>
            <a:off x="770837" y="4869410"/>
            <a:ext cx="5071163" cy="25770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318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차이 시각화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F5834-A90A-43DA-8616-411C9501067D}"/>
              </a:ext>
            </a:extLst>
          </p:cNvPr>
          <p:cNvSpPr txBox="1"/>
          <p:nvPr/>
        </p:nvSpPr>
        <p:spPr>
          <a:xfrm>
            <a:off x="352425" y="4743772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ko-KR" altLang="en-US" dirty="0"/>
              <a:t>입력 이미지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01CF0-0252-4E64-BA97-9A538723162A}"/>
              </a:ext>
            </a:extLst>
          </p:cNvPr>
          <p:cNvSpPr txBox="1"/>
          <p:nvPr/>
        </p:nvSpPr>
        <p:spPr>
          <a:xfrm>
            <a:off x="3969007" y="4378217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12DC18-7716-4431-8A03-C50557FB275C}"/>
              </a:ext>
            </a:extLst>
          </p:cNvPr>
          <p:cNvSpPr txBox="1"/>
          <p:nvPr/>
        </p:nvSpPr>
        <p:spPr>
          <a:xfrm>
            <a:off x="4388754" y="4831403"/>
            <a:ext cx="350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Epoch = 100 </a:t>
            </a:r>
          </a:p>
          <a:p>
            <a:pPr algn="ctr"/>
            <a:r>
              <a:rPr lang="ko-KR" altLang="en-US" dirty="0"/>
              <a:t>생성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2C09FD-8EAC-4615-94CA-B9BF7EF9FE29}"/>
              </a:ext>
            </a:extLst>
          </p:cNvPr>
          <p:cNvSpPr txBox="1"/>
          <p:nvPr/>
        </p:nvSpPr>
        <p:spPr>
          <a:xfrm>
            <a:off x="7992590" y="4842066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(B)</a:t>
            </a:r>
            <a:r>
              <a:rPr lang="ko-KR" altLang="en-US" dirty="0"/>
              <a:t>와 </a:t>
            </a:r>
            <a:r>
              <a:rPr lang="en-US" altLang="ko-KR" dirty="0"/>
              <a:t>(A)</a:t>
            </a:r>
            <a:r>
              <a:rPr lang="ko-KR" altLang="en-US" dirty="0"/>
              <a:t>의 차이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1170C3-8365-4666-AE9F-407AF6BC4BED}"/>
              </a:ext>
            </a:extLst>
          </p:cNvPr>
          <p:cNvSpPr txBox="1"/>
          <p:nvPr/>
        </p:nvSpPr>
        <p:spPr>
          <a:xfrm>
            <a:off x="914904" y="1110765"/>
            <a:ext cx="3190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비정상 데이터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136EF97-6D46-4F72-9BBC-27EB3296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9" r="75739" b="14585"/>
          <a:stretch/>
        </p:blipFill>
        <p:spPr>
          <a:xfrm>
            <a:off x="997603" y="1489242"/>
            <a:ext cx="2819878" cy="30251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3CBE91-FC2C-418C-ABFE-C84ECCC09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3" t="12590" r="42738" b="12818"/>
          <a:stretch/>
        </p:blipFill>
        <p:spPr>
          <a:xfrm>
            <a:off x="4810358" y="1953837"/>
            <a:ext cx="2574116" cy="25411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5600594-CC49-4F5D-9D5B-49BEA7A6D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70" t="12184" r="4549" b="9527"/>
          <a:stretch/>
        </p:blipFill>
        <p:spPr>
          <a:xfrm>
            <a:off x="8586587" y="1937695"/>
            <a:ext cx="2446278" cy="254112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BD55FB8-8BC4-485A-AF7E-8DC55F9A2209}"/>
              </a:ext>
            </a:extLst>
          </p:cNvPr>
          <p:cNvSpPr/>
          <p:nvPr/>
        </p:nvSpPr>
        <p:spPr>
          <a:xfrm>
            <a:off x="2783451" y="3337277"/>
            <a:ext cx="1139630" cy="13029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681B2F6-51DC-43EC-9095-0A6CB507CA5E}"/>
              </a:ext>
            </a:extLst>
          </p:cNvPr>
          <p:cNvSpPr/>
          <p:nvPr/>
        </p:nvSpPr>
        <p:spPr>
          <a:xfrm>
            <a:off x="6592335" y="3366302"/>
            <a:ext cx="1139630" cy="13029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48E4B3-D2B4-49FB-AB9A-D3AA0DB2830B}"/>
              </a:ext>
            </a:extLst>
          </p:cNvPr>
          <p:cNvSpPr/>
          <p:nvPr/>
        </p:nvSpPr>
        <p:spPr>
          <a:xfrm>
            <a:off x="10307899" y="3335685"/>
            <a:ext cx="1139630" cy="13029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07D97-5474-4C16-BE5B-CE3B8FBAA0A4}"/>
              </a:ext>
            </a:extLst>
          </p:cNvPr>
          <p:cNvSpPr txBox="1"/>
          <p:nvPr/>
        </p:nvSpPr>
        <p:spPr>
          <a:xfrm>
            <a:off x="1574631" y="5855037"/>
            <a:ext cx="904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오른쪽에 차이가 발생한 것을 관찰가능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62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차이 시각화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E81A15-3D40-4E69-9E7D-A00F1030DD5C}"/>
              </a:ext>
            </a:extLst>
          </p:cNvPr>
          <p:cNvSpPr txBox="1"/>
          <p:nvPr/>
        </p:nvSpPr>
        <p:spPr>
          <a:xfrm>
            <a:off x="549993" y="4675117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이미지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66FA8-B54F-4EFF-BB27-46EA7E998A41}"/>
              </a:ext>
            </a:extLst>
          </p:cNvPr>
          <p:cNvSpPr txBox="1"/>
          <p:nvPr/>
        </p:nvSpPr>
        <p:spPr>
          <a:xfrm>
            <a:off x="3912466" y="430004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65F6A9-5796-4CB0-B1DF-165B3CBA861E}"/>
              </a:ext>
            </a:extLst>
          </p:cNvPr>
          <p:cNvSpPr txBox="1"/>
          <p:nvPr/>
        </p:nvSpPr>
        <p:spPr>
          <a:xfrm>
            <a:off x="4136112" y="4653589"/>
            <a:ext cx="350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Epoch = 100 </a:t>
            </a: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 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D25E6-BDD9-45CD-BDC1-A5D41DD28E5B}"/>
              </a:ext>
            </a:extLst>
          </p:cNvPr>
          <p:cNvSpPr txBox="1"/>
          <p:nvPr/>
        </p:nvSpPr>
        <p:spPr>
          <a:xfrm>
            <a:off x="7816415" y="4675117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(B)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차이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AE8CF-3D26-4B92-8EA7-34967A3E4912}"/>
              </a:ext>
            </a:extLst>
          </p:cNvPr>
          <p:cNvSpPr txBox="1"/>
          <p:nvPr/>
        </p:nvSpPr>
        <p:spPr>
          <a:xfrm>
            <a:off x="1712079" y="5721809"/>
            <a:ext cx="904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왼쪽 부분에서 비정상이 발생한 것을 확인 가능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6112F4-8C9E-4E94-BC94-C4518BD00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07" t="5563" r="2437" b="19620"/>
          <a:stretch/>
        </p:blipFill>
        <p:spPr>
          <a:xfrm>
            <a:off x="1169378" y="1961850"/>
            <a:ext cx="2644481" cy="25057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37EA075-9A75-45B6-AC20-E10637A09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6" t="12542" r="77501" b="13019"/>
          <a:stretch/>
        </p:blipFill>
        <p:spPr>
          <a:xfrm>
            <a:off x="4659890" y="1961850"/>
            <a:ext cx="2703269" cy="25641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AF680E-DDC0-4446-8E98-C7239BEB12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19" t="5886" r="40434" b="16644"/>
          <a:stretch/>
        </p:blipFill>
        <p:spPr>
          <a:xfrm>
            <a:off x="8319353" y="1931312"/>
            <a:ext cx="2703269" cy="26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차이 시각화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48ADD0-5921-4D0F-92CA-8CA0E312B134}"/>
              </a:ext>
            </a:extLst>
          </p:cNvPr>
          <p:cNvSpPr txBox="1"/>
          <p:nvPr/>
        </p:nvSpPr>
        <p:spPr>
          <a:xfrm>
            <a:off x="239928" y="4653588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ko-KR" altLang="en-US" dirty="0"/>
              <a:t>입력 이미지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44D658-CB90-4DA7-BA34-5E1D62AB40CF}"/>
              </a:ext>
            </a:extLst>
          </p:cNvPr>
          <p:cNvSpPr txBox="1"/>
          <p:nvPr/>
        </p:nvSpPr>
        <p:spPr>
          <a:xfrm>
            <a:off x="3912466" y="4300049"/>
            <a:ext cx="316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BD435-0A18-41DF-A894-1FF894359B71}"/>
              </a:ext>
            </a:extLst>
          </p:cNvPr>
          <p:cNvSpPr txBox="1"/>
          <p:nvPr/>
        </p:nvSpPr>
        <p:spPr>
          <a:xfrm>
            <a:off x="4136112" y="4653589"/>
            <a:ext cx="350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Epoch = 100 </a:t>
            </a:r>
            <a:r>
              <a:rPr lang="ko-KR" altLang="en-US" dirty="0"/>
              <a:t>생성 이미지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11B24-7B07-44A4-B2EC-E698D3AECF6B}"/>
              </a:ext>
            </a:extLst>
          </p:cNvPr>
          <p:cNvSpPr txBox="1"/>
          <p:nvPr/>
        </p:nvSpPr>
        <p:spPr>
          <a:xfrm>
            <a:off x="352425" y="1093204"/>
            <a:ext cx="227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정상 데이터</a:t>
            </a:r>
            <a:endParaRPr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47B92-DD9F-4FE3-BDF4-BA396FB33EE6}"/>
              </a:ext>
            </a:extLst>
          </p:cNvPr>
          <p:cNvSpPr txBox="1"/>
          <p:nvPr/>
        </p:nvSpPr>
        <p:spPr>
          <a:xfrm>
            <a:off x="3715252" y="5633926"/>
            <a:ext cx="632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비정상 데이터에 비해 차이점이 줄어듦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B2EA986-EFC3-451E-931E-9B30147C4F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4" t="11782" r="77254" b="7289"/>
          <a:stretch/>
        </p:blipFill>
        <p:spPr>
          <a:xfrm>
            <a:off x="1038830" y="1922470"/>
            <a:ext cx="2395151" cy="23960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F5788DA-03BD-45C8-84FE-F98D327D9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28" t="2504" r="40332" b="17035"/>
          <a:stretch/>
        </p:blipFill>
        <p:spPr>
          <a:xfrm>
            <a:off x="4709933" y="1922470"/>
            <a:ext cx="2452816" cy="23775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B0BF1A7-A386-4FDD-B360-861C667DA2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82" t="673" r="3853" b="16991"/>
          <a:stretch/>
        </p:blipFill>
        <p:spPr>
          <a:xfrm>
            <a:off x="8910688" y="1865485"/>
            <a:ext cx="2320063" cy="24345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CB6A48-E93D-4ACC-99E8-AE0A518048F7}"/>
              </a:ext>
            </a:extLst>
          </p:cNvPr>
          <p:cNvSpPr txBox="1"/>
          <p:nvPr/>
        </p:nvSpPr>
        <p:spPr>
          <a:xfrm>
            <a:off x="8189369" y="4665604"/>
            <a:ext cx="376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(B)</a:t>
            </a:r>
            <a:r>
              <a:rPr lang="ko-KR" altLang="en-US" dirty="0"/>
              <a:t>와 </a:t>
            </a:r>
            <a:r>
              <a:rPr lang="en-US" altLang="ko-KR" dirty="0"/>
              <a:t>(A)</a:t>
            </a:r>
            <a:r>
              <a:rPr lang="ko-KR" altLang="en-US" dirty="0"/>
              <a:t>의 차이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098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2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이미지화 알고리즘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2791731"/>
            <a:ext cx="60960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GAF (</a:t>
            </a:r>
            <a:r>
              <a:rPr lang="en-US" altLang="ko-KR" sz="2400" b="1" dirty="0" err="1"/>
              <a:t>Gramian</a:t>
            </a:r>
            <a:r>
              <a:rPr lang="en-US" altLang="ko-KR" sz="2400" b="1" dirty="0"/>
              <a:t> Angular Fields)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451" y="277752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150899" y="540645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F29E0-6D16-4271-AE6E-44EE2289CBDA}"/>
              </a:ext>
            </a:extLst>
          </p:cNvPr>
          <p:cNvSpPr txBox="1"/>
          <p:nvPr/>
        </p:nvSpPr>
        <p:spPr>
          <a:xfrm>
            <a:off x="691541" y="3501126"/>
            <a:ext cx="1000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solidFill>
                  <a:srgbClr val="4D51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각 시점 간의 시간적 상관관계를 극좌표를 기반으로 표현하는 알고리즘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384DBA-6ECD-4988-AAA9-CDEBBC164B26}"/>
              </a:ext>
            </a:extLst>
          </p:cNvPr>
          <p:cNvSpPr txBox="1"/>
          <p:nvPr/>
        </p:nvSpPr>
        <p:spPr>
          <a:xfrm>
            <a:off x="726641" y="1153882"/>
            <a:ext cx="60960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2D-FFT (2-D Fast Fourier Transform)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32D5B9EE-A034-4EB0-8BFA-AF5A7724E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6451" y="2286032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6A7EE-9362-466F-BEDE-DA9D71FD139E}"/>
              </a:ext>
            </a:extLst>
          </p:cNvPr>
          <p:cNvSpPr txBox="1"/>
          <p:nvPr/>
        </p:nvSpPr>
        <p:spPr>
          <a:xfrm>
            <a:off x="691541" y="2777011"/>
            <a:ext cx="1000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solidFill>
                  <a:srgbClr val="4D5156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3ADDC-48C4-4350-9131-6886B9ED43AB}"/>
              </a:ext>
            </a:extLst>
          </p:cNvPr>
          <p:cNvSpPr txBox="1"/>
          <p:nvPr/>
        </p:nvSpPr>
        <p:spPr>
          <a:xfrm>
            <a:off x="726641" y="4681496"/>
            <a:ext cx="6096000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3. STFT (Short-time Fourier transform)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604E3A80-D49F-4335-A258-B4307FB1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551" y="4504555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D3D3B-A923-47F6-848E-D5DDDBD36C18}"/>
              </a:ext>
            </a:extLst>
          </p:cNvPr>
          <p:cNvSpPr txBox="1"/>
          <p:nvPr/>
        </p:nvSpPr>
        <p:spPr>
          <a:xfrm>
            <a:off x="726641" y="5352930"/>
            <a:ext cx="1000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D51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시간에 따른 주파수 정보를 나타내는 알고리즘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737931-B699-4181-A906-DF74B8B04CBA}"/>
              </a:ext>
            </a:extLst>
          </p:cNvPr>
          <p:cNvSpPr txBox="1"/>
          <p:nvPr/>
        </p:nvSpPr>
        <p:spPr>
          <a:xfrm>
            <a:off x="835607" y="1813057"/>
            <a:ext cx="1000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i="0" dirty="0">
                <a:solidFill>
                  <a:srgbClr val="1A1A1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데이터를 주파수 영역으로 변환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510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AUC </a:t>
            </a: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측정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6ADBD2-513C-4479-801D-315ADB8D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2" y="3228870"/>
            <a:ext cx="4914900" cy="6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1159FD-84EC-4A1B-8187-1D884F6C04BA}"/>
              </a:ext>
            </a:extLst>
          </p:cNvPr>
          <p:cNvSpPr txBox="1"/>
          <p:nvPr/>
        </p:nvSpPr>
        <p:spPr>
          <a:xfrm>
            <a:off x="8018372" y="2677917"/>
            <a:ext cx="414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 = 100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BDAC1B-AB4C-497A-BC94-2C10FBCB1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47" y="3228870"/>
            <a:ext cx="37465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4E15B4-7AA5-438C-9E79-27729EA7946C}"/>
              </a:ext>
            </a:extLst>
          </p:cNvPr>
          <p:cNvSpPr txBox="1"/>
          <p:nvPr/>
        </p:nvSpPr>
        <p:spPr>
          <a:xfrm>
            <a:off x="2100570" y="2543101"/>
            <a:ext cx="249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 = 10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Epoch = 100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97E38-C367-4054-AB2A-3BABEEB2FA76}"/>
              </a:ext>
            </a:extLst>
          </p:cNvPr>
          <p:cNvSpPr txBox="1"/>
          <p:nvPr/>
        </p:nvSpPr>
        <p:spPr>
          <a:xfrm>
            <a:off x="3466021" y="5057279"/>
            <a:ext cx="6801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Epoch = 10</a:t>
            </a:r>
            <a:r>
              <a:rPr lang="ko-KR" altLang="en-US" dirty="0"/>
              <a:t>일 때 보다 </a:t>
            </a:r>
            <a:r>
              <a:rPr lang="en-US" altLang="ko-KR" dirty="0"/>
              <a:t>AUC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정도 상승</a:t>
            </a:r>
          </a:p>
        </p:txBody>
      </p:sp>
    </p:spTree>
    <p:extLst>
      <p:ext uri="{BB962C8B-B14F-4D97-AF65-F5344CB8AC3E}">
        <p14:creationId xmlns:p14="http://schemas.microsoft.com/office/powerpoint/2010/main" val="982439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Anomaly Score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(Q)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86F2D-9A30-4E77-876F-DB75D17F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52" t="7926"/>
          <a:stretch/>
        </p:blipFill>
        <p:spPr>
          <a:xfrm>
            <a:off x="1943996" y="2414941"/>
            <a:ext cx="3501307" cy="257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00976-2431-4576-83CA-CAA2EFFE5C7E}"/>
              </a:ext>
            </a:extLst>
          </p:cNvPr>
          <p:cNvSpPr txBox="1"/>
          <p:nvPr/>
        </p:nvSpPr>
        <p:spPr>
          <a:xfrm>
            <a:off x="4872321" y="5717385"/>
            <a:ext cx="333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둘 다 잘 분류한 모습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CB4863-C08C-4371-8AC7-EEBBFC2AE66D}"/>
              </a:ext>
            </a:extLst>
          </p:cNvPr>
          <p:cNvSpPr txBox="1"/>
          <p:nvPr/>
        </p:nvSpPr>
        <p:spPr>
          <a:xfrm>
            <a:off x="2973766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119951-7B35-4E4D-AD95-1C320B620A12}"/>
              </a:ext>
            </a:extLst>
          </p:cNvPr>
          <p:cNvSpPr txBox="1"/>
          <p:nvPr/>
        </p:nvSpPr>
        <p:spPr>
          <a:xfrm>
            <a:off x="7955019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B2I-GAN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1FAE06D-60D5-4665-ABB1-7E1150C39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6" r="55673"/>
          <a:stretch/>
        </p:blipFill>
        <p:spPr>
          <a:xfrm>
            <a:off x="6730534" y="2423629"/>
            <a:ext cx="3777413" cy="256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64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Anomaly Score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(F)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90E40D-F1E1-4DFD-A3CD-085C2508A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52" t="8777"/>
          <a:stretch/>
        </p:blipFill>
        <p:spPr>
          <a:xfrm>
            <a:off x="1678251" y="2462599"/>
            <a:ext cx="3837735" cy="259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CC5EA7-7122-4361-AC14-60432B4D0EB6}"/>
              </a:ext>
            </a:extLst>
          </p:cNvPr>
          <p:cNvSpPr txBox="1"/>
          <p:nvPr/>
        </p:nvSpPr>
        <p:spPr>
          <a:xfrm>
            <a:off x="2837052" y="1921782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63051-5057-4AA6-BB5B-3678AF3A8D1D}"/>
              </a:ext>
            </a:extLst>
          </p:cNvPr>
          <p:cNvSpPr txBox="1"/>
          <p:nvPr/>
        </p:nvSpPr>
        <p:spPr>
          <a:xfrm>
            <a:off x="7955019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B2I-GAN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759D3A-4465-4957-95C5-195C99C5D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0" t="8777" r="60387"/>
          <a:stretch/>
        </p:blipFill>
        <p:spPr>
          <a:xfrm>
            <a:off x="6866838" y="2499828"/>
            <a:ext cx="3175804" cy="2520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EA2FC-C6A3-49BC-97FD-7C3512FDB5BC}"/>
              </a:ext>
            </a:extLst>
          </p:cNvPr>
          <p:cNvSpPr txBox="1"/>
          <p:nvPr/>
        </p:nvSpPr>
        <p:spPr>
          <a:xfrm>
            <a:off x="1678251" y="5618457"/>
            <a:ext cx="988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r>
              <a:rPr lang="ko-KR" altLang="en-US" dirty="0"/>
              <a:t>에서는 </a:t>
            </a:r>
            <a:r>
              <a:rPr lang="en-US" altLang="ko-KR" dirty="0"/>
              <a:t>F</a:t>
            </a:r>
            <a:r>
              <a:rPr lang="ko-KR" altLang="en-US" dirty="0"/>
              <a:t>와 정상 데이터가 비슷한 모양을 띄지만 </a:t>
            </a:r>
            <a:r>
              <a:rPr lang="en-US" altLang="ko-KR" dirty="0"/>
              <a:t>B2I-GAN</a:t>
            </a:r>
            <a:r>
              <a:rPr lang="ko-KR" altLang="en-US" dirty="0"/>
              <a:t>에서는 그렇지 않음</a:t>
            </a:r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896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Anomaly Score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(SVE)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11BD3E-B508-4500-AC70-FD4988E09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29" t="7692"/>
          <a:stretch/>
        </p:blipFill>
        <p:spPr>
          <a:xfrm>
            <a:off x="1715784" y="2414941"/>
            <a:ext cx="3400746" cy="27356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14A89-4C3E-4AF8-A6BF-303FEC6ADFB6}"/>
              </a:ext>
            </a:extLst>
          </p:cNvPr>
          <p:cNvSpPr txBox="1"/>
          <p:nvPr/>
        </p:nvSpPr>
        <p:spPr>
          <a:xfrm>
            <a:off x="1715784" y="5458469"/>
            <a:ext cx="891412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BeatGAN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 확실히 정상 데이터와 분리가 돼있음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Beatgan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부족했던 부분을 이미지화로 보충할 수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ED811-DCE4-4D09-A55F-1D3669882EB0}"/>
              </a:ext>
            </a:extLst>
          </p:cNvPr>
          <p:cNvSpPr txBox="1"/>
          <p:nvPr/>
        </p:nvSpPr>
        <p:spPr>
          <a:xfrm>
            <a:off x="2843071" y="1972592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C0E912-0747-43F2-809B-67987A4F5FE7}"/>
              </a:ext>
            </a:extLst>
          </p:cNvPr>
          <p:cNvSpPr txBox="1"/>
          <p:nvPr/>
        </p:nvSpPr>
        <p:spPr>
          <a:xfrm>
            <a:off x="7955019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B2I-GAN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4264BB0-E61C-48A8-BE45-1C5F60F43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8" r="58443"/>
          <a:stretch/>
        </p:blipFill>
        <p:spPr>
          <a:xfrm>
            <a:off x="6479889" y="2459283"/>
            <a:ext cx="3672241" cy="27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1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Anomaly Score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(VEBs)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86A132A-BB15-4398-9574-001784751D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03"/>
          <a:stretch/>
        </p:blipFill>
        <p:spPr>
          <a:xfrm>
            <a:off x="1760582" y="2254689"/>
            <a:ext cx="3761584" cy="29197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70D7EDD-FD58-4CA7-B9B4-2FB5F82DA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503"/>
          <a:stretch/>
        </p:blipFill>
        <p:spPr>
          <a:xfrm>
            <a:off x="6464351" y="2254689"/>
            <a:ext cx="3761584" cy="29197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33DEBA-95C5-4F70-8CD9-7D79B49ED116}"/>
              </a:ext>
            </a:extLst>
          </p:cNvPr>
          <p:cNvSpPr txBox="1"/>
          <p:nvPr/>
        </p:nvSpPr>
        <p:spPr>
          <a:xfrm>
            <a:off x="2973766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BeatGAN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6E732-69D8-4434-BA4C-5850EE0BBC44}"/>
              </a:ext>
            </a:extLst>
          </p:cNvPr>
          <p:cNvSpPr txBox="1"/>
          <p:nvPr/>
        </p:nvSpPr>
        <p:spPr>
          <a:xfrm>
            <a:off x="7955019" y="1940499"/>
            <a:ext cx="114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B2I-GAN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6C6326-1530-4FC9-BB82-ED3BD7FA170D}"/>
              </a:ext>
            </a:extLst>
          </p:cNvPr>
          <p:cNvSpPr txBox="1"/>
          <p:nvPr/>
        </p:nvSpPr>
        <p:spPr>
          <a:xfrm>
            <a:off x="4227143" y="5537717"/>
            <a:ext cx="891412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score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높아짐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610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실험 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D59D3B-A728-4D30-B535-7CC31FBB505A}"/>
              </a:ext>
            </a:extLst>
          </p:cNvPr>
          <p:cNvSpPr txBox="1"/>
          <p:nvPr/>
        </p:nvSpPr>
        <p:spPr>
          <a:xfrm>
            <a:off x="701013" y="981780"/>
            <a:ext cx="60960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Anomaly Score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비교결과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20E98-677A-4945-9F1C-D298EA9AD514}"/>
              </a:ext>
            </a:extLst>
          </p:cNvPr>
          <p:cNvSpPr txBox="1"/>
          <p:nvPr/>
        </p:nvSpPr>
        <p:spPr>
          <a:xfrm>
            <a:off x="338741" y="3198146"/>
            <a:ext cx="11853259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 이미지의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score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BeatGAN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 더 높아진다는 장점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이미지의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anomaly score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BeatGAN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높아진다는 문제점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698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ln w="12700">
                  <a:noFill/>
                </a:ln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개선 방향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FE4CF4D-4D16-47F3-A245-28F09862273C}"/>
              </a:ext>
            </a:extLst>
          </p:cNvPr>
          <p:cNvSpPr txBox="1"/>
          <p:nvPr/>
        </p:nvSpPr>
        <p:spPr>
          <a:xfrm>
            <a:off x="770838" y="1239543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FE8B8-DA90-485B-8113-F065F25B1DE4}"/>
              </a:ext>
            </a:extLst>
          </p:cNvPr>
          <p:cNvSpPr txBox="1"/>
          <p:nvPr/>
        </p:nvSpPr>
        <p:spPr>
          <a:xfrm>
            <a:off x="822328" y="1693835"/>
            <a:ext cx="10864134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128x128x1 </a:t>
            </a:r>
            <a:r>
              <a:rPr lang="ko-KR" altLang="en-US" dirty="0"/>
              <a:t>데이터로 진행했을 때 컬러 정보를 포함할 수 없고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이미지가 제대로 출력되지 않아서 </a:t>
            </a:r>
            <a:r>
              <a:rPr lang="en-US" altLang="ko-KR" dirty="0"/>
              <a:t>128x128x3</a:t>
            </a:r>
            <a:r>
              <a:rPr lang="ko-KR" altLang="en-US" dirty="0"/>
              <a:t>데이터로 학습을 진행 </a:t>
            </a:r>
            <a:r>
              <a:rPr lang="ko-KR" altLang="en-US" dirty="0" err="1"/>
              <a:t>했었는데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두 결과의 </a:t>
            </a:r>
            <a:r>
              <a:rPr lang="en-US" altLang="ko-KR" dirty="0"/>
              <a:t>AUC</a:t>
            </a:r>
            <a:r>
              <a:rPr lang="ko-KR" altLang="en-US" dirty="0"/>
              <a:t>차이가 크게 나타남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dirty="0"/>
              <a:t>128x128x3</a:t>
            </a:r>
            <a:r>
              <a:rPr lang="ko-KR" altLang="en-US" dirty="0"/>
              <a:t>에서 작성한 이미지 출력 함수를 참고해서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금요일까지 </a:t>
            </a:r>
            <a:r>
              <a:rPr lang="en-US" altLang="ko-KR" dirty="0"/>
              <a:t>128x128x1 </a:t>
            </a:r>
            <a:r>
              <a:rPr lang="ko-KR" altLang="en-US" dirty="0"/>
              <a:t>데이터에 대한</a:t>
            </a:r>
            <a:r>
              <a:rPr lang="en-US" altLang="ko-KR" dirty="0"/>
              <a:t> </a:t>
            </a:r>
            <a:r>
              <a:rPr lang="ko-KR" altLang="en-US" dirty="0"/>
              <a:t>생성 이미지를 출력하는 함수 작성을 다시 도전해 볼 예정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128x128x3 </a:t>
            </a:r>
            <a:r>
              <a:rPr lang="ko-KR" altLang="en-US" dirty="0"/>
              <a:t>이미지에 대한</a:t>
            </a:r>
            <a:r>
              <a:rPr lang="en-US" altLang="ko-KR" dirty="0"/>
              <a:t> </a:t>
            </a:r>
            <a:r>
              <a:rPr lang="ko-KR" altLang="en-US" dirty="0"/>
              <a:t>모델과 비슷하게 </a:t>
            </a:r>
            <a:r>
              <a:rPr lang="en-US" altLang="ko-KR" dirty="0"/>
              <a:t>128x128x1 </a:t>
            </a:r>
            <a:r>
              <a:rPr lang="ko-KR" altLang="en-US" dirty="0"/>
              <a:t>모델을 구성했기 때문에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128x128x3</a:t>
            </a:r>
            <a:r>
              <a:rPr lang="ko-KR" altLang="en-US" dirty="0"/>
              <a:t>에서의 이미지 함수를 활용할 수 있을 것이라고 생각함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752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604C39-4CA2-4B5E-B3E8-C5B3B017AC7B}"/>
              </a:ext>
            </a:extLst>
          </p:cNvPr>
          <p:cNvSpPr txBox="1"/>
          <p:nvPr/>
        </p:nvSpPr>
        <p:spPr>
          <a:xfrm>
            <a:off x="770838" y="1772439"/>
            <a:ext cx="9908593" cy="420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바로 이상을 표시할 수 있다는 장점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이미지화 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ECG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활용해 심부전 탐지 연구의 새로운 방향성을 제시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이미지가 가지는 명확한 장점이 부족하다는 문제점이 존재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 네트워크로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STFT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주파수 정보를 활용하는 방향으로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연구를 진행할 예정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85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역할분담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0400D7-B288-4912-BE20-8C23323E47B0}"/>
              </a:ext>
            </a:extLst>
          </p:cNvPr>
          <p:cNvSpPr txBox="1"/>
          <p:nvPr/>
        </p:nvSpPr>
        <p:spPr>
          <a:xfrm>
            <a:off x="626772" y="1360014"/>
            <a:ext cx="114357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김민석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-  </a:t>
            </a:r>
            <a:r>
              <a:rPr lang="ko-KR" altLang="en-US" dirty="0"/>
              <a:t>2D-</a:t>
            </a:r>
            <a:r>
              <a:rPr lang="en-US" altLang="ko-KR" dirty="0"/>
              <a:t>FFT</a:t>
            </a:r>
            <a:r>
              <a:rPr lang="ko-KR" altLang="en-US" dirty="0"/>
              <a:t> 변환, 역 변환 코드 작성 및 모델에 적용 아이디어 제시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128x128x1</a:t>
            </a:r>
            <a:r>
              <a:rPr lang="ko-KR" altLang="en-US" dirty="0"/>
              <a:t>의 2D 이미지 데이터를 학습할 수 있게 모델 수정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STFT</a:t>
            </a:r>
            <a:r>
              <a:rPr lang="ko-KR" altLang="en-US" dirty="0"/>
              <a:t> 이미지에서 1D-signal로 </a:t>
            </a:r>
            <a:r>
              <a:rPr lang="ko-KR" altLang="en-US" dirty="0" err="1"/>
              <a:t>역변환</a:t>
            </a:r>
            <a:r>
              <a:rPr lang="ko-KR" altLang="en-US" dirty="0"/>
              <a:t> 시도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최종 보고서 초안 작성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이해님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STFT, GAF </a:t>
            </a:r>
            <a:r>
              <a:rPr lang="ko-KR" altLang="en-US" dirty="0"/>
              <a:t>변환 코드 작성</a:t>
            </a: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데이터를 전 처리 후 </a:t>
            </a:r>
            <a:r>
              <a:rPr lang="en-US" altLang="ko-KR" dirty="0" err="1"/>
              <a:t>npy</a:t>
            </a:r>
            <a:r>
              <a:rPr lang="en-US" altLang="ko-KR" dirty="0"/>
              <a:t> </a:t>
            </a:r>
            <a:r>
              <a:rPr lang="ko-KR" altLang="en-US" dirty="0"/>
              <a:t>파일로 저장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128x128x3 </a:t>
            </a:r>
            <a:r>
              <a:rPr lang="ko-KR" altLang="en-US" dirty="0"/>
              <a:t>이미지 데이터에 맞게 모델 수정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생성된 이미지 </a:t>
            </a:r>
            <a:r>
              <a:rPr lang="en-US" altLang="ko-KR" dirty="0"/>
              <a:t>plot </a:t>
            </a:r>
            <a:r>
              <a:rPr lang="ko-KR" altLang="en-US" dirty="0"/>
              <a:t>함수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 차이 </a:t>
            </a:r>
            <a:r>
              <a:rPr lang="en-US" altLang="ko-KR" dirty="0"/>
              <a:t>plot </a:t>
            </a:r>
            <a:r>
              <a:rPr lang="ko-KR" altLang="en-US" dirty="0"/>
              <a:t>함수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최종 </a:t>
            </a:r>
            <a:r>
              <a:rPr lang="en-US" altLang="ko-KR" dirty="0"/>
              <a:t>PPT </a:t>
            </a:r>
            <a:r>
              <a:rPr lang="ko-KR" altLang="en-US" dirty="0"/>
              <a:t>작성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최종 보고서 수정 </a:t>
            </a:r>
            <a:r>
              <a:rPr lang="en-US" altLang="ko-KR" dirty="0"/>
              <a:t>&amp; </a:t>
            </a:r>
            <a:r>
              <a:rPr lang="ko-KR" altLang="en-US" dirty="0"/>
              <a:t>검토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1209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rgbClr val="FFCEC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3982418" y="3050839"/>
            <a:ext cx="4450258" cy="75632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36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3773583" y="3150539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3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2D-FFT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B0A63-3DA2-4F92-8D9C-2A99FF5C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" y="3104795"/>
            <a:ext cx="6898738" cy="3270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65310-57CB-43C2-9975-4BAAD8ECF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32" y="1333675"/>
            <a:ext cx="4026502" cy="1409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4F7BF-26C1-4D04-B0FE-1CAA2D5B63A0}"/>
              </a:ext>
            </a:extLst>
          </p:cNvPr>
          <p:cNvSpPr txBox="1"/>
          <p:nvPr/>
        </p:nvSpPr>
        <p:spPr>
          <a:xfrm>
            <a:off x="5082681" y="1746192"/>
            <a:ext cx="48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</a:rPr>
              <a:t>2D-FFT</a:t>
            </a:r>
            <a:r>
              <a:rPr lang="ko-KR" altLang="en-US" sz="1600" dirty="0">
                <a:solidFill>
                  <a:schemeClr val="accent6"/>
                </a:solidFill>
              </a:rPr>
              <a:t>는 이미지를 사용하기 때문에</a:t>
            </a:r>
            <a:endParaRPr lang="en-US" altLang="ko-KR" sz="1600" dirty="0">
              <a:solidFill>
                <a:schemeClr val="accent6"/>
              </a:solidFill>
            </a:endParaRPr>
          </a:p>
          <a:p>
            <a:r>
              <a:rPr lang="ko-KR" altLang="en-US" sz="1600" dirty="0">
                <a:solidFill>
                  <a:schemeClr val="accent6"/>
                </a:solidFill>
              </a:rPr>
              <a:t>시그널을 이미지로 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2D99DC-EE9B-480E-B77B-56C034333985}"/>
              </a:ext>
            </a:extLst>
          </p:cNvPr>
          <p:cNvSpPr/>
          <p:nvPr/>
        </p:nvSpPr>
        <p:spPr>
          <a:xfrm>
            <a:off x="1478071" y="4246323"/>
            <a:ext cx="4359058" cy="8517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B845E3-BA2E-4755-8E56-6B384AA93D32}"/>
              </a:ext>
            </a:extLst>
          </p:cNvPr>
          <p:cNvSpPr txBox="1"/>
          <p:nvPr/>
        </p:nvSpPr>
        <p:spPr>
          <a:xfrm>
            <a:off x="6030755" y="4512007"/>
            <a:ext cx="327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6"/>
                </a:solidFill>
              </a:rPr>
              <a:t>이미지를 불러와 </a:t>
            </a:r>
            <a:r>
              <a:rPr lang="en-US" altLang="ko-KR" sz="1600" dirty="0">
                <a:solidFill>
                  <a:schemeClr val="accent6"/>
                </a:solidFill>
              </a:rPr>
              <a:t>FFT </a:t>
            </a:r>
            <a:r>
              <a:rPr lang="ko-KR" altLang="en-US" sz="1600" dirty="0">
                <a:solidFill>
                  <a:schemeClr val="accent6"/>
                </a:solidFill>
              </a:rPr>
              <a:t>진행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E58FB0-39B6-402B-972A-35C3718455DA}"/>
              </a:ext>
            </a:extLst>
          </p:cNvPr>
          <p:cNvSpPr/>
          <p:nvPr/>
        </p:nvSpPr>
        <p:spPr>
          <a:xfrm>
            <a:off x="1478071" y="5198461"/>
            <a:ext cx="5549030" cy="105931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08AE2-5F86-4E55-B1AE-024AAAA04AD0}"/>
              </a:ext>
            </a:extLst>
          </p:cNvPr>
          <p:cNvSpPr txBox="1"/>
          <p:nvPr/>
        </p:nvSpPr>
        <p:spPr>
          <a:xfrm>
            <a:off x="7320550" y="5668344"/>
            <a:ext cx="3277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6"/>
                </a:solidFill>
              </a:rPr>
              <a:t>결과 출력</a:t>
            </a:r>
          </a:p>
        </p:txBody>
      </p:sp>
    </p:spTree>
    <p:extLst>
      <p:ext uri="{BB962C8B-B14F-4D97-AF65-F5344CB8AC3E}">
        <p14:creationId xmlns:p14="http://schemas.microsoft.com/office/powerpoint/2010/main" val="157635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2D-FFT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51148A-57C1-447E-BE94-E46232F2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64" y="1699418"/>
            <a:ext cx="4200525" cy="3133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52AD94-567A-43D9-8A80-A646782A5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812" y="1742605"/>
            <a:ext cx="4524375" cy="3152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60AF93-1F6E-4BA9-AB6B-B1D78BE52486}"/>
              </a:ext>
            </a:extLst>
          </p:cNvPr>
          <p:cNvSpPr txBox="1"/>
          <p:nvPr/>
        </p:nvSpPr>
        <p:spPr>
          <a:xfrm>
            <a:off x="2455101" y="1373273"/>
            <a:ext cx="22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정상 데이터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041AB-7943-4BD6-8B26-8184ED7FC313}"/>
              </a:ext>
            </a:extLst>
          </p:cNvPr>
          <p:cNvSpPr txBox="1"/>
          <p:nvPr/>
        </p:nvSpPr>
        <p:spPr>
          <a:xfrm>
            <a:off x="7771194" y="1332990"/>
            <a:ext cx="22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비정상 데이터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047B0-7220-4F2C-AC3F-257CDF451AED}"/>
              </a:ext>
            </a:extLst>
          </p:cNvPr>
          <p:cNvSpPr txBox="1"/>
          <p:nvPr/>
        </p:nvSpPr>
        <p:spPr>
          <a:xfrm>
            <a:off x="1261690" y="5042358"/>
            <a:ext cx="1070075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이미지로 만들기 위해서 시그널을 그대로 </a:t>
            </a:r>
            <a:r>
              <a:rPr lang="en-US" altLang="ko-KR" dirty="0" err="1"/>
              <a:t>png</a:t>
            </a:r>
            <a:r>
              <a:rPr lang="ko-KR" altLang="en-US" dirty="0"/>
              <a:t>으로 저장하는 것은 비효율적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정상과 비정상에 대해 별 차이가 보이지 않음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=&gt; </a:t>
            </a:r>
            <a:r>
              <a:rPr lang="ko-KR" altLang="en-US" dirty="0"/>
              <a:t>다른 이미지화 알고리즘 시도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70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GAF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61994D-94C4-475C-9ED4-82764D67F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616" y="1139641"/>
            <a:ext cx="4609607" cy="44445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12BD76-6794-417A-8DD4-6C2CC88C6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398" y="1139641"/>
            <a:ext cx="4293665" cy="44445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F9849E-6349-4F5D-98CC-02DD0C142887}"/>
              </a:ext>
            </a:extLst>
          </p:cNvPr>
          <p:cNvSpPr txBox="1"/>
          <p:nvPr/>
        </p:nvSpPr>
        <p:spPr>
          <a:xfrm>
            <a:off x="4527454" y="5900907"/>
            <a:ext cx="443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오픈소스를 활용하여 코드 구성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7C50BB-73DC-4AB3-AEFD-2658C5AF6AD0}"/>
              </a:ext>
            </a:extLst>
          </p:cNvPr>
          <p:cNvSpPr/>
          <p:nvPr/>
        </p:nvSpPr>
        <p:spPr>
          <a:xfrm>
            <a:off x="1641547" y="3996043"/>
            <a:ext cx="3832327" cy="153006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BDB88C-6E3D-4689-9841-F7834629324C}"/>
              </a:ext>
            </a:extLst>
          </p:cNvPr>
          <p:cNvSpPr/>
          <p:nvPr/>
        </p:nvSpPr>
        <p:spPr>
          <a:xfrm>
            <a:off x="1641546" y="3429000"/>
            <a:ext cx="3844854" cy="43527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DD8D6-9C30-4E8C-8F38-4F48148F98F8}"/>
              </a:ext>
            </a:extLst>
          </p:cNvPr>
          <p:cNvSpPr txBox="1"/>
          <p:nvPr/>
        </p:nvSpPr>
        <p:spPr>
          <a:xfrm>
            <a:off x="513567" y="3473055"/>
            <a:ext cx="1503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</a:rPr>
              <a:t>GAF</a:t>
            </a:r>
            <a:r>
              <a:rPr lang="ko-KR" altLang="en-US" sz="1600" dirty="0">
                <a:solidFill>
                  <a:schemeClr val="accent6"/>
                </a:solidFill>
              </a:rPr>
              <a:t> 계산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8CD3A0-9B34-4AEA-ACD8-1B250D293B89}"/>
              </a:ext>
            </a:extLst>
          </p:cNvPr>
          <p:cNvSpPr txBox="1"/>
          <p:nvPr/>
        </p:nvSpPr>
        <p:spPr>
          <a:xfrm>
            <a:off x="583441" y="4488970"/>
            <a:ext cx="1781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GAF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r>
              <a:rPr lang="ko-KR" altLang="en-US" sz="1400" dirty="0">
                <a:solidFill>
                  <a:schemeClr val="accent6"/>
                </a:solidFill>
              </a:rPr>
              <a:t>결과 출력</a:t>
            </a:r>
          </a:p>
        </p:txBody>
      </p:sp>
    </p:spTree>
    <p:extLst>
      <p:ext uri="{BB962C8B-B14F-4D97-AF65-F5344CB8AC3E}">
        <p14:creationId xmlns:p14="http://schemas.microsoft.com/office/powerpoint/2010/main" val="142917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52425" y="59649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GAF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E8ED47-4CBE-4E2C-BDA8-6A4CDD224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" t="2981" r="1123" b="-578"/>
          <a:stretch/>
        </p:blipFill>
        <p:spPr>
          <a:xfrm>
            <a:off x="2575216" y="1841237"/>
            <a:ext cx="7365067" cy="3743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63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2C7509-20AB-4CBE-9169-701EAAD819E7}"/>
              </a:ext>
            </a:extLst>
          </p:cNvPr>
          <p:cNvSpPr/>
          <p:nvPr/>
        </p:nvSpPr>
        <p:spPr>
          <a:xfrm>
            <a:off x="377591" y="591086"/>
            <a:ext cx="11563350" cy="6048546"/>
          </a:xfrm>
          <a:prstGeom prst="roundRect">
            <a:avLst>
              <a:gd name="adj" fmla="val 1550"/>
            </a:avLst>
          </a:prstGeom>
          <a:solidFill>
            <a:schemeClr val="bg1"/>
          </a:solidFill>
          <a:ln w="15875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600" kern="0" dirty="0">
              <a:solidFill>
                <a:srgbClr val="FE5D2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169C9B-6702-4673-82A1-36B57730B38B}"/>
              </a:ext>
            </a:extLst>
          </p:cNvPr>
          <p:cNvSpPr/>
          <p:nvPr/>
        </p:nvSpPr>
        <p:spPr>
          <a:xfrm>
            <a:off x="835607" y="233253"/>
            <a:ext cx="3479218" cy="643047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E5D2F"/>
            </a:solidFill>
          </a:ln>
          <a:effectLst>
            <a:outerShdw dist="76200" dir="3000000" algn="t" rotWithShape="0">
              <a:srgbClr val="FE5D2F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STFT </a:t>
            </a:r>
            <a:r>
              <a:rPr lang="ko-KR" altLang="en-US" sz="2400" kern="0" dirty="0">
                <a:solidFill>
                  <a:srgbClr val="FE5D2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코드</a:t>
            </a:r>
            <a:endParaRPr lang="en-US" altLang="ko-KR" sz="2400" kern="0" dirty="0">
              <a:solidFill>
                <a:srgbClr val="FE5D2F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4854FFB-73E1-4144-AB77-442310665B21}"/>
              </a:ext>
            </a:extLst>
          </p:cNvPr>
          <p:cNvSpPr/>
          <p:nvPr/>
        </p:nvSpPr>
        <p:spPr>
          <a:xfrm>
            <a:off x="626772" y="332953"/>
            <a:ext cx="288132" cy="316866"/>
          </a:xfrm>
          <a:custGeom>
            <a:avLst/>
            <a:gdLst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66687 w 214312"/>
              <a:gd name="connsiteY0" fmla="*/ 242887 h 242887"/>
              <a:gd name="connsiteX1" fmla="*/ 0 w 214312"/>
              <a:gd name="connsiteY1" fmla="*/ 0 h 242887"/>
              <a:gd name="connsiteX2" fmla="*/ 214312 w 214312"/>
              <a:gd name="connsiteY2" fmla="*/ 85725 h 242887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14312"/>
              <a:gd name="connsiteY0" fmla="*/ 235301 h 235301"/>
              <a:gd name="connsiteX1" fmla="*/ 0 w 214312"/>
              <a:gd name="connsiteY1" fmla="*/ 0 h 235301"/>
              <a:gd name="connsiteX2" fmla="*/ 214312 w 214312"/>
              <a:gd name="connsiteY2" fmla="*/ 85725 h 235301"/>
              <a:gd name="connsiteX0" fmla="*/ 15720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62894 w 229485"/>
              <a:gd name="connsiteY0" fmla="*/ 235301 h 235301"/>
              <a:gd name="connsiteX1" fmla="*/ 0 w 229485"/>
              <a:gd name="connsiteY1" fmla="*/ 0 h 235301"/>
              <a:gd name="connsiteX2" fmla="*/ 229485 w 229485"/>
              <a:gd name="connsiteY2" fmla="*/ 87622 h 235301"/>
              <a:gd name="connsiteX0" fmla="*/ 159100 w 229485"/>
              <a:gd name="connsiteY0" fmla="*/ 229612 h 229612"/>
              <a:gd name="connsiteX1" fmla="*/ 0 w 229485"/>
              <a:gd name="connsiteY1" fmla="*/ 0 h 229612"/>
              <a:gd name="connsiteX2" fmla="*/ 229485 w 229485"/>
              <a:gd name="connsiteY2" fmla="*/ 87622 h 229612"/>
              <a:gd name="connsiteX0" fmla="*/ 160996 w 229485"/>
              <a:gd name="connsiteY0" fmla="*/ 248578 h 248578"/>
              <a:gd name="connsiteX1" fmla="*/ 0 w 229485"/>
              <a:gd name="connsiteY1" fmla="*/ 0 h 248578"/>
              <a:gd name="connsiteX2" fmla="*/ 229485 w 229485"/>
              <a:gd name="connsiteY2" fmla="*/ 87622 h 248578"/>
              <a:gd name="connsiteX0" fmla="*/ 166686 w 229485"/>
              <a:gd name="connsiteY0" fmla="*/ 252371 h 252371"/>
              <a:gd name="connsiteX1" fmla="*/ 0 w 229485"/>
              <a:gd name="connsiteY1" fmla="*/ 0 h 252371"/>
              <a:gd name="connsiteX2" fmla="*/ 229485 w 229485"/>
              <a:gd name="connsiteY2" fmla="*/ 87622 h 25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85" h="252371">
                <a:moveTo>
                  <a:pt x="166686" y="252371"/>
                </a:moveTo>
                <a:cubicBezTo>
                  <a:pt x="84573" y="230202"/>
                  <a:pt x="11941" y="135963"/>
                  <a:pt x="0" y="0"/>
                </a:cubicBezTo>
                <a:cubicBezTo>
                  <a:pt x="44885" y="43748"/>
                  <a:pt x="133393" y="96978"/>
                  <a:pt x="229485" y="87622"/>
                </a:cubicBezTo>
              </a:path>
            </a:pathLst>
          </a:custGeom>
          <a:solidFill>
            <a:schemeClr val="bg1"/>
          </a:solidFill>
          <a:ln w="50800" cap="rnd">
            <a:solidFill>
              <a:srgbClr val="FE5D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728677-1C77-4006-AFF9-1935493D23AD}"/>
              </a:ext>
            </a:extLst>
          </p:cNvPr>
          <p:cNvGrpSpPr/>
          <p:nvPr/>
        </p:nvGrpSpPr>
        <p:grpSpPr>
          <a:xfrm>
            <a:off x="11309931" y="55114"/>
            <a:ext cx="436272" cy="436272"/>
            <a:chOff x="1651388" y="2172798"/>
            <a:chExt cx="1083168" cy="108316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185557F-DD43-4181-92CE-D018FDB99DE1}"/>
                </a:ext>
              </a:extLst>
            </p:cNvPr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E5D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80BEC6C-0410-4B80-B905-3F24EEB9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7E4711E-6ADE-47AF-AC3D-7E1B547B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517" y="1093469"/>
            <a:ext cx="5031090" cy="8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E544B-6401-40BA-8AA6-12C3CDF541CA}"/>
              </a:ext>
            </a:extLst>
          </p:cNvPr>
          <p:cNvSpPr txBox="1"/>
          <p:nvPr/>
        </p:nvSpPr>
        <p:spPr>
          <a:xfrm>
            <a:off x="2294965" y="5637566"/>
            <a:ext cx="871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E591DE-5B5A-4DD4-AC04-9DE161E8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2" y="1007652"/>
            <a:ext cx="7151332" cy="54575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1139F1-C13A-4D41-9CE6-0547A69BB527}"/>
              </a:ext>
            </a:extLst>
          </p:cNvPr>
          <p:cNvSpPr/>
          <p:nvPr/>
        </p:nvSpPr>
        <p:spPr>
          <a:xfrm>
            <a:off x="1470912" y="2975826"/>
            <a:ext cx="5460695" cy="277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1EA89-FAE5-4AAD-817D-93361C1D2667}"/>
              </a:ext>
            </a:extLst>
          </p:cNvPr>
          <p:cNvSpPr txBox="1"/>
          <p:nvPr/>
        </p:nvSpPr>
        <p:spPr>
          <a:xfrm>
            <a:off x="7024195" y="2975827"/>
            <a:ext cx="2790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Librosa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라이브러리의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stft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2163309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2694</Words>
  <Application>Microsoft Office PowerPoint</Application>
  <PresentationFormat>와이드스크린</PresentationFormat>
  <Paragraphs>500</Paragraphs>
  <Slides>49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Apple SD Gothic Neo</vt:lpstr>
      <vt:lpstr>AppleSDGothicNeo</vt:lpstr>
      <vt:lpstr>Noto Sans KR</vt:lpstr>
      <vt:lpstr>se-nanumgothic</vt:lpstr>
      <vt:lpstr>나눔스퀘어</vt:lpstr>
      <vt:lpstr>맑은 고딕</vt:lpstr>
      <vt:lpstr>배달의민족 도현</vt:lpstr>
      <vt:lpstr>Arial</vt:lpstr>
      <vt:lpstr>Roboto</vt:lpstr>
      <vt:lpstr>Symbol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해님</cp:lastModifiedBy>
  <cp:revision>103</cp:revision>
  <dcterms:created xsi:type="dcterms:W3CDTF">2021-06-08T15:16:48Z</dcterms:created>
  <dcterms:modified xsi:type="dcterms:W3CDTF">2021-06-17T05:15:37Z</dcterms:modified>
</cp:coreProperties>
</file>